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notesMasterIdLst>
    <p:notesMasterId r:id="rId16"/>
  </p:notesMasterIdLst>
  <p:sldIdLst>
    <p:sldId id="342" r:id="rId5"/>
    <p:sldId id="356" r:id="rId6"/>
    <p:sldId id="357" r:id="rId7"/>
    <p:sldId id="358" r:id="rId8"/>
    <p:sldId id="353" r:id="rId9"/>
    <p:sldId id="359" r:id="rId10"/>
    <p:sldId id="360" r:id="rId11"/>
    <p:sldId id="361" r:id="rId12"/>
    <p:sldId id="362" r:id="rId13"/>
    <p:sldId id="363" r:id="rId14"/>
    <p:sldId id="35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E83296-C289-421C-B19F-F24C6171D816}">
          <p14:sldIdLst>
            <p14:sldId id="342"/>
            <p14:sldId id="356"/>
            <p14:sldId id="357"/>
            <p14:sldId id="358"/>
            <p14:sldId id="353"/>
            <p14:sldId id="359"/>
            <p14:sldId id="360"/>
            <p14:sldId id="361"/>
            <p14:sldId id="362"/>
            <p14:sldId id="363"/>
            <p14:sldId id="3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43" autoAdjust="0"/>
    <p:restoredTop sz="95646"/>
  </p:normalViewPr>
  <p:slideViewPr>
    <p:cSldViewPr snapToGrid="0" snapToObjects="1" showGuides="1">
      <p:cViewPr varScale="1">
        <p:scale>
          <a:sx n="82" d="100"/>
          <a:sy n="82" d="100"/>
        </p:scale>
        <p:origin x="787"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08055726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426580228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9331253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764081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16730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379195226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Scientific findings</a:t>
            </a:r>
          </a:p>
        </p:txBody>
      </p:sp>
      <p:sp>
        <p:nvSpPr>
          <p:cNvPr id="6" name="Slide Number Placeholder 5"/>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0773994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600010205"/>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Scientific findings</a:t>
            </a:r>
          </a:p>
        </p:txBody>
      </p:sp>
      <p:sp>
        <p:nvSpPr>
          <p:cNvPr id="9" name="Slide Number Placeholder 8"/>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4240370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Scientific findings</a:t>
            </a:r>
          </a:p>
        </p:txBody>
      </p:sp>
      <p:sp>
        <p:nvSpPr>
          <p:cNvPr id="5" name="Slide Number Placeholder 4"/>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2418411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Scientific findings</a:t>
            </a:r>
          </a:p>
        </p:txBody>
      </p:sp>
      <p:sp>
        <p:nvSpPr>
          <p:cNvPr id="4" name="Slide Number Placeholder 3"/>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380028272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22884985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Scientific findings</a:t>
            </a:r>
          </a:p>
        </p:txBody>
      </p:sp>
      <p:sp>
        <p:nvSpPr>
          <p:cNvPr id="7" name="Slide Number Placeholder 6"/>
          <p:cNvSpPr>
            <a:spLocks noGrp="1"/>
          </p:cNvSpPr>
          <p:nvPr>
            <p:ph type="sldNum" sz="quarter" idx="12"/>
          </p:nvPr>
        </p:nvSpPr>
        <p:spPr/>
        <p:txBody>
          <a:bodyPr/>
          <a:lstStyle/>
          <a:p>
            <a:fld id="{FE024F78-56A6-7740-B68D-8D4D026EDF3F}" type="slidenum">
              <a:rPr lang="en-US" smtClean="0"/>
              <a:pPr/>
              <a:t>‹#›</a:t>
            </a:fld>
            <a:endParaRPr lang="en-US"/>
          </a:p>
        </p:txBody>
      </p:sp>
    </p:spTree>
    <p:extLst>
      <p:ext uri="{BB962C8B-B14F-4D97-AF65-F5344CB8AC3E}">
        <p14:creationId xmlns:p14="http://schemas.microsoft.com/office/powerpoint/2010/main" val="1874879980"/>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Scientific findings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2543566186"/>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4" r:id="rId13"/>
    <p:sldLayoutId id="2147483658" r:id="rId14"/>
    <p:sldLayoutId id="2147483664" r:id="rId15"/>
    <p:sldLayoutId id="2147483666" r:id="rId16"/>
    <p:sldLayoutId id="2147483659" r:id="rId17"/>
    <p:sldLayoutId id="2147483660"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g"/><Relationship Id="rId1" Type="http://schemas.openxmlformats.org/officeDocument/2006/relationships/slideLayout" Target="../slideLayouts/slideLayout4.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1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4.xml"/><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0CF9F083-2F5E-B7B0-403C-4AFB8AD14180}"/>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406604AF-2A03-E3B3-F1D8-EA6E66EB3EF2}"/>
              </a:ext>
            </a:extLst>
          </p:cNvPr>
          <p:cNvSpPr txBox="1"/>
          <p:nvPr/>
        </p:nvSpPr>
        <p:spPr>
          <a:xfrm>
            <a:off x="2669365" y="1128337"/>
            <a:ext cx="6434703" cy="923330"/>
          </a:xfrm>
          <a:prstGeom prst="rect">
            <a:avLst/>
          </a:prstGeom>
          <a:noFill/>
        </p:spPr>
        <p:txBody>
          <a:bodyPr wrap="square" rtlCol="0">
            <a:spAutoFit/>
          </a:bodyPr>
          <a:lstStyle/>
          <a:p>
            <a:pPr algn="ctr"/>
            <a:r>
              <a:rPr lang="vi-VN" sz="5400">
                <a:solidFill>
                  <a:srgbClr val="FF0000"/>
                </a:solidFill>
                <a:latin typeface="Times New Roman" panose="02020603050405020304" pitchFamily="18" charset="0"/>
                <a:cs typeface="Times New Roman" panose="02020603050405020304" pitchFamily="18" charset="0"/>
              </a:rPr>
              <a:t>Tìm hiểu về Linux</a:t>
            </a:r>
            <a:endParaRPr lang="en-ID" sz="540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0C01403-B0CD-1298-AA53-2C4B4F133B54}"/>
              </a:ext>
            </a:extLst>
          </p:cNvPr>
          <p:cNvSpPr txBox="1"/>
          <p:nvPr/>
        </p:nvSpPr>
        <p:spPr>
          <a:xfrm>
            <a:off x="7804479" y="202793"/>
            <a:ext cx="4571999" cy="461665"/>
          </a:xfrm>
          <a:prstGeom prst="rect">
            <a:avLst/>
          </a:prstGeom>
          <a:noFill/>
        </p:spPr>
        <p:txBody>
          <a:bodyPr wrap="square" rtlCol="0">
            <a:spAutoFit/>
          </a:bodyPr>
          <a:lstStyle/>
          <a:p>
            <a:r>
              <a:rPr lang="vi-VN" sz="2400">
                <a:solidFill>
                  <a:schemeClr val="bg1"/>
                </a:solidFill>
                <a:latin typeface="Times New Roman" panose="02020603050405020304" pitchFamily="18" charset="0"/>
                <a:cs typeface="Times New Roman" panose="02020603050405020304" pitchFamily="18" charset="0"/>
              </a:rPr>
              <a:t>GVHD: TS. Nguyễn Hữu Trung</a:t>
            </a:r>
            <a:endParaRPr lang="en-ID" sz="240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6A7B9E7-5D67-AFC8-475A-3A910882A8C5}"/>
              </a:ext>
            </a:extLst>
          </p:cNvPr>
          <p:cNvSpPr txBox="1"/>
          <p:nvPr/>
        </p:nvSpPr>
        <p:spPr>
          <a:xfrm>
            <a:off x="6932015" y="5043516"/>
            <a:ext cx="5094515" cy="1938992"/>
          </a:xfrm>
          <a:prstGeom prst="rect">
            <a:avLst/>
          </a:prstGeom>
          <a:noFill/>
        </p:spPr>
        <p:txBody>
          <a:bodyPr wrap="square" rtlCol="0">
            <a:spAutoFit/>
          </a:bodyPr>
          <a:lstStyle/>
          <a:p>
            <a:r>
              <a:rPr lang="en-US" sz="2400">
                <a:solidFill>
                  <a:schemeClr val="bg1"/>
                </a:solidFill>
                <a:latin typeface="Times New Roman" panose="02020603050405020304" pitchFamily="18" charset="0"/>
                <a:cs typeface="Times New Roman" panose="02020603050405020304" pitchFamily="18" charset="0"/>
              </a:rPr>
              <a:t>+</a:t>
            </a:r>
            <a:r>
              <a:rPr lang="vi-VN" sz="2400">
                <a:solidFill>
                  <a:schemeClr val="bg1"/>
                </a:solidFill>
                <a:latin typeface="Times New Roman" panose="02020603050405020304" pitchFamily="18" charset="0"/>
                <a:cs typeface="Times New Roman" panose="02020603050405020304" pitchFamily="18" charset="0"/>
              </a:rPr>
              <a:t>Thành Viên của nhóm K20:</a:t>
            </a:r>
          </a:p>
          <a:p>
            <a:r>
              <a:rPr lang="vi-VN" sz="2400">
                <a:solidFill>
                  <a:schemeClr val="bg1"/>
                </a:solidFill>
                <a:latin typeface="Times New Roman" panose="02020603050405020304" pitchFamily="18" charset="0"/>
                <a:cs typeface="Times New Roman" panose="02020603050405020304" pitchFamily="18" charset="0"/>
              </a:rPr>
              <a:t>  </a:t>
            </a:r>
            <a:r>
              <a:rPr lang="en-US" sz="2400">
                <a:solidFill>
                  <a:schemeClr val="bg1"/>
                </a:solidFill>
                <a:latin typeface="Times New Roman" panose="02020603050405020304" pitchFamily="18" charset="0"/>
                <a:cs typeface="Times New Roman" panose="02020603050405020304" pitchFamily="18" charset="0"/>
              </a:rPr>
              <a:t>-</a:t>
            </a:r>
            <a:r>
              <a:rPr lang="vi-VN" sz="2400">
                <a:solidFill>
                  <a:schemeClr val="bg1"/>
                </a:solidFill>
                <a:latin typeface="Times New Roman" panose="02020603050405020304" pitchFamily="18" charset="0"/>
                <a:cs typeface="Times New Roman" panose="02020603050405020304" pitchFamily="18" charset="0"/>
              </a:rPr>
              <a:t> Nguyễn Thành Đạt   </a:t>
            </a:r>
            <a:r>
              <a:rPr lang="en-US" sz="2400">
                <a:solidFill>
                  <a:schemeClr val="bg1"/>
                </a:solidFill>
                <a:latin typeface="Times New Roman" panose="02020603050405020304" pitchFamily="18" charset="0"/>
                <a:cs typeface="Times New Roman" panose="02020603050405020304" pitchFamily="18" charset="0"/>
              </a:rPr>
              <a:t>:</a:t>
            </a:r>
            <a:r>
              <a:rPr lang="vi-VN" sz="2400">
                <a:solidFill>
                  <a:schemeClr val="bg1"/>
                </a:solidFill>
                <a:latin typeface="Times New Roman" panose="02020603050405020304" pitchFamily="18" charset="0"/>
                <a:cs typeface="Times New Roman" panose="02020603050405020304" pitchFamily="18" charset="0"/>
              </a:rPr>
              <a:t>   2080601409</a:t>
            </a:r>
          </a:p>
          <a:p>
            <a:r>
              <a:rPr lang="vi-VN" sz="2400">
                <a:solidFill>
                  <a:schemeClr val="bg1"/>
                </a:solidFill>
                <a:latin typeface="Times New Roman" panose="02020603050405020304" pitchFamily="18" charset="0"/>
                <a:cs typeface="Times New Roman" panose="02020603050405020304" pitchFamily="18" charset="0"/>
              </a:rPr>
              <a:t>  </a:t>
            </a:r>
            <a:r>
              <a:rPr lang="en-US" sz="2400">
                <a:solidFill>
                  <a:schemeClr val="bg1"/>
                </a:solidFill>
                <a:latin typeface="Times New Roman" panose="02020603050405020304" pitchFamily="18" charset="0"/>
                <a:cs typeface="Times New Roman" panose="02020603050405020304" pitchFamily="18" charset="0"/>
              </a:rPr>
              <a:t>- </a:t>
            </a:r>
            <a:r>
              <a:rPr lang="vi-VN" sz="2400">
                <a:solidFill>
                  <a:schemeClr val="bg1"/>
                </a:solidFill>
                <a:latin typeface="Times New Roman" panose="02020603050405020304" pitchFamily="18" charset="0"/>
                <a:cs typeface="Times New Roman" panose="02020603050405020304" pitchFamily="18" charset="0"/>
              </a:rPr>
              <a:t>Nguyễn Hoàng Long</a:t>
            </a:r>
            <a:r>
              <a:rPr lang="en-US" sz="2400">
                <a:solidFill>
                  <a:schemeClr val="bg1"/>
                </a:solidFill>
                <a:latin typeface="Times New Roman" panose="02020603050405020304" pitchFamily="18" charset="0"/>
                <a:cs typeface="Times New Roman" panose="02020603050405020304" pitchFamily="18" charset="0"/>
              </a:rPr>
              <a:t>:</a:t>
            </a:r>
            <a:r>
              <a:rPr lang="vi-VN" sz="2400">
                <a:solidFill>
                  <a:schemeClr val="bg1"/>
                </a:solidFill>
                <a:latin typeface="Times New Roman" panose="02020603050405020304" pitchFamily="18" charset="0"/>
                <a:cs typeface="Times New Roman" panose="02020603050405020304" pitchFamily="18" charset="0"/>
              </a:rPr>
              <a:t>   2080600971</a:t>
            </a:r>
          </a:p>
          <a:p>
            <a:endParaRPr lang="en-ID" sz="2400">
              <a:solidFill>
                <a:schemeClr val="bg1"/>
              </a:solidFill>
              <a:latin typeface="Times New Roman" panose="02020603050405020304" pitchFamily="18" charset="0"/>
              <a:cs typeface="Times New Roman" panose="02020603050405020304" pitchFamily="18" charset="0"/>
            </a:endParaRPr>
          </a:p>
          <a:p>
            <a:endParaRPr lang="en-US" sz="2400">
              <a:solidFill>
                <a:schemeClr val="bg1"/>
              </a:solidFill>
            </a:endParaRPr>
          </a:p>
        </p:txBody>
      </p:sp>
      <p:pic>
        <p:nvPicPr>
          <p:cNvPr id="6" name="Graphic 5" descr="Laptop outline">
            <a:extLst>
              <a:ext uri="{FF2B5EF4-FFF2-40B4-BE49-F238E27FC236}">
                <a16:creationId xmlns:a16="http://schemas.microsoft.com/office/drawing/2014/main" id="{82DA1BC5-B522-31A0-4FA9-5F4F046B0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2953" y="1181845"/>
            <a:ext cx="1222412" cy="1323439"/>
          </a:xfrm>
          <a:prstGeom prst="rect">
            <a:avLst/>
          </a:prstGeom>
        </p:spPr>
      </p:pic>
      <p:pic>
        <p:nvPicPr>
          <p:cNvPr id="10" name="Graphic 9" descr="Storytelling outline">
            <a:extLst>
              <a:ext uri="{FF2B5EF4-FFF2-40B4-BE49-F238E27FC236}">
                <a16:creationId xmlns:a16="http://schemas.microsoft.com/office/drawing/2014/main" id="{AFC3F624-CF47-9F32-0111-D986FE5D63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68068" y="1181845"/>
            <a:ext cx="1222411" cy="1146341"/>
          </a:xfrm>
          <a:prstGeom prst="rect">
            <a:avLst/>
          </a:prstGeom>
        </p:spPr>
      </p:pic>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1" y="1"/>
            <a:ext cx="12192001" cy="951143"/>
          </a:xfrm>
        </p:spPr>
        <p:txBody>
          <a:bodyPr>
            <a:normAutofit/>
          </a:bodyPr>
          <a:lstStyle/>
          <a:p>
            <a:pPr algn="l"/>
            <a:r>
              <a:rPr lang="en-US">
                <a:solidFill>
                  <a:srgbClr val="00B0F0"/>
                </a:solidFill>
                <a:latin typeface="Times New Roman" panose="02020603050405020304" pitchFamily="18" charset="0"/>
                <a:cs typeface="Times New Roman" panose="02020603050405020304" pitchFamily="18" charset="0"/>
              </a:rPr>
              <a:t>IX</a:t>
            </a:r>
            <a:r>
              <a:rPr lang="vi-VN">
                <a:solidFill>
                  <a:srgbClr val="00B0F0"/>
                </a:solidFill>
              </a:rPr>
              <a:t>. </a:t>
            </a:r>
            <a:r>
              <a:rPr lang="en-US">
                <a:solidFill>
                  <a:srgbClr val="00B0F0"/>
                </a:solidFill>
                <a:latin typeface="Times New Roman" panose="02020603050405020304" pitchFamily="18" charset="0"/>
                <a:cs typeface="Times New Roman" panose="02020603050405020304" pitchFamily="18" charset="0"/>
              </a:rPr>
              <a:t>Tổng Kết</a:t>
            </a:r>
            <a:endParaRPr lang="en-ID">
              <a:solidFill>
                <a:srgbClr val="00B0F0"/>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pPr/>
              <a:t>10</a:t>
            </a:fld>
            <a:endParaRPr lang="en-US"/>
          </a:p>
        </p:txBody>
      </p:sp>
      <p:pic>
        <p:nvPicPr>
          <p:cNvPr id="6" name="Picture 8" descr="Tudo sobre Hard&amp;Soft: Uau! Eu nem Imaginava que existia - Linux">
            <a:extLst>
              <a:ext uri="{FF2B5EF4-FFF2-40B4-BE49-F238E27FC236}">
                <a16:creationId xmlns:a16="http://schemas.microsoft.com/office/drawing/2014/main" id="{8DAAC081-8B07-5D80-0149-45BA26ECA67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750" b="90000" l="10000" r="90000">
                        <a14:foregroundMark x1="28000" y1="87000" x2="28000" y2="87000"/>
                        <a14:foregroundMark x1="72625" y1="89375" x2="72625" y2="89375"/>
                        <a14:backgroundMark x1="31375" y1="11625" x2="31375" y2="11625"/>
                        <a14:backgroundMark x1="31000" y1="10500" x2="31000" y2="10500"/>
                        <a14:backgroundMark x1="31250" y1="10500" x2="31250" y2="10500"/>
                        <a14:backgroundMark x1="31250" y1="9125" x2="31250" y2="9125"/>
                        <a14:backgroundMark x1="31250" y1="9125" x2="31250" y2="9125"/>
                        <a14:backgroundMark x1="30750" y1="8125" x2="32250" y2="11625"/>
                        <a14:backgroundMark x1="30750" y1="8375" x2="30750" y2="8375"/>
                        <a14:backgroundMark x1="30625" y1="7375" x2="30625" y2="7375"/>
                        <a14:backgroundMark x1="32875" y1="11875" x2="32875" y2="11875"/>
                        <a14:backgroundMark x1="30375" y1="8375" x2="30375" y2="8375"/>
                        <a14:backgroundMark x1="37250" y1="16500" x2="37250" y2="16500"/>
                        <a14:backgroundMark x1="37500" y1="16875" x2="37500" y2="16875"/>
                        <a14:backgroundMark x1="37250" y1="16500" x2="37250" y2="16500"/>
                        <a14:backgroundMark x1="37000" y1="16125" x2="37000" y2="16125"/>
                        <a14:backgroundMark x1="37500" y1="16500" x2="37500" y2="16500"/>
                        <a14:backgroundMark x1="37625" y1="16500" x2="37625" y2="16500"/>
                        <a14:backgroundMark x1="37250" y1="16500" x2="36625" y2="16500"/>
                        <a14:backgroundMark x1="37625" y1="16500" x2="37625" y2="16500"/>
                        <a14:backgroundMark x1="37625" y1="16500" x2="37625" y2="16500"/>
                        <a14:backgroundMark x1="37625" y1="16500" x2="37625" y2="16500"/>
                        <a14:backgroundMark x1="36375" y1="17500" x2="37625" y2="16125"/>
                        <a14:backgroundMark x1="33250" y1="12250" x2="33250" y2="12250"/>
                        <a14:backgroundMark x1="33125" y1="12250" x2="33125" y2="12250"/>
                        <a14:backgroundMark x1="33125" y1="13000" x2="33125" y2="13000"/>
                        <a14:backgroundMark x1="32875" y1="13000" x2="32875" y2="13000"/>
                        <a14:backgroundMark x1="31875" y1="12625" x2="31875" y2="12625"/>
                        <a14:backgroundMark x1="29750" y1="7375" x2="29750" y2="7375"/>
                        <a14:backgroundMark x1="31000" y1="8750" x2="31000" y2="8750"/>
                        <a14:backgroundMark x1="30750" y1="8750" x2="30750" y2="8750"/>
                        <a14:backgroundMark x1="30750" y1="8750" x2="30750" y2="8750"/>
                        <a14:backgroundMark x1="57625" y1="14750" x2="57625" y2="14750"/>
                        <a14:backgroundMark x1="57625" y1="14750" x2="57625" y2="14750"/>
                        <a14:backgroundMark x1="30375" y1="8750" x2="30375" y2="8750"/>
                        <a14:backgroundMark x1="30750" y1="8375" x2="30750" y2="8375"/>
                        <a14:backgroundMark x1="33750" y1="16125" x2="33750" y2="16125"/>
                        <a14:backgroundMark x1="52125" y1="13625" x2="52125" y2="13625"/>
                        <a14:backgroundMark x1="22875" y1="7750" x2="73875" y2="11250"/>
                        <a14:backgroundMark x1="37875" y1="6625" x2="39000" y2="21375"/>
                        <a14:backgroundMark x1="19250" y1="11875" x2="40125" y2="11000"/>
                        <a14:backgroundMark x1="40125" y1="11000" x2="39625" y2="4500"/>
                        <a14:backgroundMark x1="37250" y1="3875" x2="37250" y2="3875"/>
                        <a14:backgroundMark x1="38750" y1="3875" x2="38750" y2="3875"/>
                        <a14:backgroundMark x1="38250" y1="3500" x2="38250" y2="3500"/>
                        <a14:backgroundMark x1="29125" y1="2500" x2="27375" y2="14750"/>
                        <a14:backgroundMark x1="38250" y1="3500" x2="32000" y2="16875"/>
                        <a14:backgroundMark x1="38125" y1="3500" x2="33125" y2="9500"/>
                        <a14:backgroundMark x1="35750" y1="4875" x2="38250" y2="5250"/>
                        <a14:backgroundMark x1="29125" y1="3875" x2="64750" y2="6000"/>
                      </a14:backgroundRemoval>
                    </a14:imgEffect>
                  </a14:imgLayer>
                </a14:imgProps>
              </a:ext>
              <a:ext uri="{28A0092B-C50C-407E-A947-70E740481C1C}">
                <a14:useLocalDpi xmlns:a14="http://schemas.microsoft.com/office/drawing/2010/main" val="0"/>
              </a:ext>
            </a:extLst>
          </a:blip>
          <a:srcRect/>
          <a:stretch>
            <a:fillRect/>
          </a:stretch>
        </p:blipFill>
        <p:spPr bwMode="auto">
          <a:xfrm>
            <a:off x="6490067" y="1251418"/>
            <a:ext cx="5181599" cy="440057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6">
            <a:extLst>
              <a:ext uri="{FF2B5EF4-FFF2-40B4-BE49-F238E27FC236}">
                <a16:creationId xmlns:a16="http://schemas.microsoft.com/office/drawing/2014/main" id="{C5EDBCA0-0605-A391-A45B-121A9F962452}"/>
              </a:ext>
            </a:extLst>
          </p:cNvPr>
          <p:cNvSpPr txBox="1">
            <a:spLocks/>
          </p:cNvSpPr>
          <p:nvPr/>
        </p:nvSpPr>
        <p:spPr>
          <a:xfrm>
            <a:off x="0" y="1246910"/>
            <a:ext cx="5997575" cy="561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b="1">
              <a:latin typeface="+mj-lt"/>
            </a:endParaRPr>
          </a:p>
          <a:p>
            <a:pPr marL="457200" lvl="1" indent="0">
              <a:buFont typeface="Arial" panose="020B0604020202020204" pitchFamily="34" charset="0"/>
              <a:buNone/>
            </a:pPr>
            <a:endParaRPr lang="en-US" sz="1600" b="1">
              <a:latin typeface="Times New Roman" panose="02020603050405020304" pitchFamily="18" charset="0"/>
            </a:endParaRPr>
          </a:p>
        </p:txBody>
      </p:sp>
      <p:sp>
        <p:nvSpPr>
          <p:cNvPr id="10" name="Content Placeholder 6">
            <a:extLst>
              <a:ext uri="{FF2B5EF4-FFF2-40B4-BE49-F238E27FC236}">
                <a16:creationId xmlns:a16="http://schemas.microsoft.com/office/drawing/2014/main" id="{7787A0FC-288E-799F-D659-B78E804536CD}"/>
              </a:ext>
            </a:extLst>
          </p:cNvPr>
          <p:cNvSpPr txBox="1">
            <a:spLocks/>
          </p:cNvSpPr>
          <p:nvPr/>
        </p:nvSpPr>
        <p:spPr>
          <a:xfrm>
            <a:off x="0" y="1266687"/>
            <a:ext cx="7452049" cy="56110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Font typeface="Wingdings" panose="05000000000000000000" pitchFamily="2" charset="2"/>
              <a:buChar char="Ø"/>
            </a:pPr>
            <a:r>
              <a:rPr lang="vi-VN" sz="2800">
                <a:latin typeface="+mj-lt"/>
              </a:rPr>
              <a:t>  Linux là một hệ điều hành mạnh mẽ, đáng tin cậy và an toàn được sử dụng trong nhiề</a:t>
            </a:r>
            <a:r>
              <a:rPr lang="en-US" sz="2800">
                <a:latin typeface="Times New Roman" panose="02020603050405020304" pitchFamily="18" charset="0"/>
                <a:cs typeface="Times New Roman" panose="02020603050405020304" pitchFamily="18" charset="0"/>
              </a:rPr>
              <a:t>u lĩnh vực</a:t>
            </a:r>
            <a:r>
              <a:rPr lang="vi-VN" sz="2800">
                <a:latin typeface="Times New Roman" panose="02020603050405020304" pitchFamily="18" charset="0"/>
                <a:cs typeface="Times New Roman" panose="02020603050405020304" pitchFamily="18" charset="0"/>
              </a:rPr>
              <a:t> </a:t>
            </a:r>
            <a:r>
              <a:rPr lang="vi-VN" sz="2800">
                <a:latin typeface="+mj-lt"/>
              </a:rPr>
              <a:t>khác nhau. Nó có khả năng tùy biến cao, mã nguồn mở và chi phí thấp, làm cho nó trở thành một lựa chọn lý tưởng cho cả hệ thống máy tính để bàn và máy chủ.</a:t>
            </a:r>
          </a:p>
          <a:p>
            <a:pPr lvl="1">
              <a:buFont typeface="Wingdings" panose="05000000000000000000" pitchFamily="2" charset="2"/>
              <a:buChar char="Ø"/>
            </a:pPr>
            <a:endParaRPr lang="vi-VN" sz="2800">
              <a:latin typeface="+mj-lt"/>
            </a:endParaRPr>
          </a:p>
          <a:p>
            <a:pPr lvl="1">
              <a:buFont typeface="Wingdings" panose="05000000000000000000" pitchFamily="2" charset="2"/>
              <a:buChar char="Ø"/>
            </a:pPr>
            <a:r>
              <a:rPr lang="vi-VN" sz="2800">
                <a:latin typeface="+mj-lt"/>
              </a:rPr>
              <a:t>  Linux cũng có độ bảo mật cao, làm cho nó trở thành một lựa chọn lý tưởng cho các hệ thống quan trọng.</a:t>
            </a:r>
            <a:endParaRPr lang="en-US" sz="2800">
              <a:latin typeface="+mj-lt"/>
            </a:endParaRPr>
          </a:p>
          <a:p>
            <a:pPr marL="457200" lvl="1" indent="0">
              <a:buFont typeface="Arial" panose="020B0604020202020204" pitchFamily="34" charset="0"/>
              <a:buNone/>
            </a:pPr>
            <a:endParaRPr lang="en-US" sz="1600" b="1">
              <a:latin typeface="+mj-lt"/>
            </a:endParaRPr>
          </a:p>
        </p:txBody>
      </p:sp>
    </p:spTree>
    <p:extLst>
      <p:ext uri="{BB962C8B-B14F-4D97-AF65-F5344CB8AC3E}">
        <p14:creationId xmlns:p14="http://schemas.microsoft.com/office/powerpoint/2010/main" val="230192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B63187BC-7E79-4411-F29A-2C22447BE2EF}"/>
              </a:ext>
            </a:extLst>
          </p:cNvPr>
          <p:cNvPicPr>
            <a:picLocks noChangeAspect="1"/>
          </p:cNvPicPr>
          <p:nvPr/>
        </p:nvPicPr>
        <p:blipFill>
          <a:blip r:embed="rId2"/>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1" y="2402251"/>
            <a:ext cx="12191998" cy="787682"/>
          </a:xfrm>
        </p:spPr>
        <p:txBody>
          <a:bodyPr/>
          <a:lstStyle/>
          <a:p>
            <a:pPr algn="ctr"/>
            <a:r>
              <a:rPr lang="vi-VN">
                <a:solidFill>
                  <a:schemeClr val="tx2"/>
                </a:solidFill>
              </a:rPr>
              <a:t>Cảm ơn thầy cô và các bạn </a:t>
            </a:r>
            <a:endParaRPr lang="en-US">
              <a:solidFill>
                <a:schemeClr val="tx2"/>
              </a:solidFill>
            </a:endParaRP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11</a:t>
            </a:fld>
            <a:endParaRPr lang="en-US"/>
          </a:p>
        </p:txBody>
      </p:sp>
      <p:pic>
        <p:nvPicPr>
          <p:cNvPr id="4" name="Graphic 3" descr="Books outline">
            <a:extLst>
              <a:ext uri="{FF2B5EF4-FFF2-40B4-BE49-F238E27FC236}">
                <a16:creationId xmlns:a16="http://schemas.microsoft.com/office/drawing/2014/main" id="{23B526E8-AAEF-4CC4-CE76-784F1B96F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956" y="2338892"/>
            <a:ext cx="914400" cy="914400"/>
          </a:xfrm>
          <a:prstGeom prst="rect">
            <a:avLst/>
          </a:prstGeom>
        </p:spPr>
      </p:pic>
      <p:pic>
        <p:nvPicPr>
          <p:cNvPr id="6" name="Graphic 5" descr="Checklist outline">
            <a:extLst>
              <a:ext uri="{FF2B5EF4-FFF2-40B4-BE49-F238E27FC236}">
                <a16:creationId xmlns:a16="http://schemas.microsoft.com/office/drawing/2014/main" id="{C4195896-6274-6632-FBD5-C7E87B731A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8171" y="2275533"/>
            <a:ext cx="914400" cy="914400"/>
          </a:xfrm>
          <a:prstGeom prst="rect">
            <a:avLst/>
          </a:prstGeom>
        </p:spPr>
      </p:pic>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E3CDD59-92F0-AD14-F60B-A76869DE4716}"/>
              </a:ext>
            </a:extLst>
          </p:cNvPr>
          <p:cNvPicPr>
            <a:picLocks noChangeAspect="1"/>
          </p:cNvPicPr>
          <p:nvPr/>
        </p:nvPicPr>
        <p:blipFill>
          <a:blip r:embed="rId2"/>
          <a:stretch>
            <a:fillRect/>
          </a:stretch>
        </p:blipFill>
        <p:spPr>
          <a:xfrm>
            <a:off x="-10" y="-14265"/>
            <a:ext cx="12192002" cy="6858000"/>
          </a:xfrm>
          <a:prstGeom prst="rect">
            <a:avLst/>
          </a:prstGeom>
        </p:spPr>
      </p:pic>
      <p:sp>
        <p:nvSpPr>
          <p:cNvPr id="12" name="Title 11">
            <a:extLst>
              <a:ext uri="{FF2B5EF4-FFF2-40B4-BE49-F238E27FC236}">
                <a16:creationId xmlns:a16="http://schemas.microsoft.com/office/drawing/2014/main" id="{95726A32-18FD-98EC-B69E-B49100E45DE4}"/>
              </a:ext>
            </a:extLst>
          </p:cNvPr>
          <p:cNvSpPr>
            <a:spLocks noGrp="1"/>
          </p:cNvSpPr>
          <p:nvPr>
            <p:ph type="title"/>
          </p:nvPr>
        </p:nvSpPr>
        <p:spPr>
          <a:xfrm>
            <a:off x="0" y="14265"/>
            <a:ext cx="12191992" cy="1349866"/>
          </a:xfrm>
        </p:spPr>
        <p:txBody>
          <a:bodyPr/>
          <a:lstStyle/>
          <a:p>
            <a:r>
              <a:rPr lang="en-US">
                <a:solidFill>
                  <a:srgbClr val="00B0F0"/>
                </a:solidFill>
                <a:latin typeface="Times New Roman" panose="02020603050405020304" pitchFamily="18" charset="0"/>
                <a:cs typeface="Times New Roman" panose="02020603050405020304" pitchFamily="18" charset="0"/>
              </a:rPr>
              <a:t>I. Giới thiệu</a:t>
            </a:r>
          </a:p>
        </p:txBody>
      </p:sp>
      <p:sp>
        <p:nvSpPr>
          <p:cNvPr id="13" name="Content Placeholder 12">
            <a:extLst>
              <a:ext uri="{FF2B5EF4-FFF2-40B4-BE49-F238E27FC236}">
                <a16:creationId xmlns:a16="http://schemas.microsoft.com/office/drawing/2014/main" id="{74A3C4A9-9275-E603-6606-97AEE6979A62}"/>
              </a:ext>
            </a:extLst>
          </p:cNvPr>
          <p:cNvSpPr>
            <a:spLocks noGrp="1"/>
          </p:cNvSpPr>
          <p:nvPr>
            <p:ph sz="half" idx="1"/>
          </p:nvPr>
        </p:nvSpPr>
        <p:spPr>
          <a:xfrm>
            <a:off x="0" y="1364131"/>
            <a:ext cx="8221282" cy="5508134"/>
          </a:xfrm>
        </p:spPr>
        <p:txBody>
          <a:bodyPr>
            <a:normAutofit/>
          </a:bodyPr>
          <a:lstStyle/>
          <a:p>
            <a:r>
              <a:rPr lang="vi-VN" sz="2000" b="0" i="0">
                <a:effectLst/>
                <a:latin typeface="+mj-lt"/>
              </a:rPr>
              <a:t>Linux là một hệ điều hành mã nguồn mở, được phát hành vào năm 1991 bởi Linus Torvalds, người muốn tạo ra một hệ điều hành miễn phí mà bất cứ ai cũng có thể sử dụng.</a:t>
            </a:r>
            <a:endParaRPr lang="en-US" sz="2000" b="0" i="0">
              <a:effectLst/>
              <a:latin typeface="+mj-lt"/>
            </a:endParaRPr>
          </a:p>
          <a:p>
            <a:pPr algn="just"/>
            <a:r>
              <a:rPr lang="vi-VN" sz="2000" b="0" i="0" u="none" strike="noStrike">
                <a:effectLst/>
                <a:latin typeface="+mj-lt"/>
              </a:rPr>
              <a:t>Linux giống với các hệ điều hành khác như Windows, OS X hay iOS. Và Android, một trong những hệ điều hành phổ biến nhất và được sử dụng nhiều nhất cũng được phát triển dựa trên hệ điều hành Linux.  Mặc dù Linux vẫn được coi là một hệ điều hành rất đơn giản, không có giao diện đồ họa như Windows, nhưng nó vẫn phát triển đáng kể, chỉ với một vài dòng mã nguồn được phát hành ban đầu cho đến ngày nay, nó đã chứa hơn 23,3 triệu dòng mã nguồn.</a:t>
            </a:r>
          </a:p>
          <a:p>
            <a:pPr algn="just"/>
            <a:r>
              <a:rPr lang="vi-VN" sz="2000" b="0" i="0">
                <a:effectLst/>
                <a:latin typeface="+mj-lt"/>
              </a:rPr>
              <a:t>Hệ điều hành Linux có thể được điều chỉnh và sửa đổi bởi bất kỳ ai cho mục đích riêng của họ bởi bản chất mã nguồn mở của nó. Kết quả là hiện có hàng trăm hệ điều hành dựa trên Linux được gọi là bản phân phối. Với bản chất của phần mềm nguồn mở, các bản phân phối này có thể thay đổi mạnh mẽ về chức năng và độ tinh vi, và nhiều bản phân phối vẫn phát triển không ngừng, phù hợp với các đối tượng người dùng khác nhau.</a:t>
            </a:r>
            <a:endParaRPr lang="vi-VN" sz="2000" b="0" i="0" u="none" strike="noStrike">
              <a:effectLst/>
              <a:latin typeface="+mj-lt"/>
            </a:endParaRPr>
          </a:p>
          <a:p>
            <a:endParaRPr lang="en-US"/>
          </a:p>
        </p:txBody>
      </p:sp>
      <p:sp>
        <p:nvSpPr>
          <p:cNvPr id="11" name="Title 1">
            <a:extLst>
              <a:ext uri="{FF2B5EF4-FFF2-40B4-BE49-F238E27FC236}">
                <a16:creationId xmlns:a16="http://schemas.microsoft.com/office/drawing/2014/main" id="{6117566F-C813-FEEF-6797-C3ABF6490731}"/>
              </a:ext>
            </a:extLst>
          </p:cNvPr>
          <p:cNvSpPr txBox="1">
            <a:spLocks/>
          </p:cNvSpPr>
          <p:nvPr/>
        </p:nvSpPr>
        <p:spPr>
          <a:xfrm>
            <a:off x="-2" y="213395"/>
            <a:ext cx="7557878" cy="7877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spc="2200" baseline="0">
                <a:solidFill>
                  <a:schemeClr val="accent5"/>
                </a:solidFill>
                <a:latin typeface="+mj-lt"/>
                <a:ea typeface="+mj-ea"/>
                <a:cs typeface="+mj-cs"/>
              </a:defRPr>
            </a:lvl1pPr>
          </a:lstStyle>
          <a:p>
            <a:endParaRPr lang="en-US">
              <a:solidFill>
                <a:srgbClr val="FF000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187AA21B-940A-B763-9E38-3CF579242606}"/>
              </a:ext>
            </a:extLst>
          </p:cNvPr>
          <p:cNvPicPr>
            <a:picLocks noGrp="1" noChangeAspect="1" noChangeArrowheads="1"/>
          </p:cNvPicPr>
          <p:nvPr>
            <p:ph sz="half" idx="2"/>
          </p:nvPr>
        </p:nvPicPr>
        <p:blipFill>
          <a:blip r:embed="rId3">
            <a:extLst>
              <a:ext uri="{BEBA8EAE-BF5A-486C-A8C5-ECC9F3942E4B}">
                <a14:imgProps xmlns:a14="http://schemas.microsoft.com/office/drawing/2010/main">
                  <a14:imgLayer r:embed="rId4">
                    <a14:imgEffect>
                      <a14:backgroundRemoval t="1678" b="99329" l="0" r="98718">
                        <a14:foregroundMark x1="26855" y1="25519" x2="32479" y2="35235"/>
                        <a14:foregroundMark x1="32479" y1="35235" x2="45299" y2="32215"/>
                        <a14:foregroundMark x1="32479" y1="7383" x2="63248" y2="8725"/>
                        <a14:foregroundMark x1="21717" y1="54027" x2="21795" y2="54362"/>
                        <a14:foregroundMark x1="21639" y1="53691" x2="21717" y2="54027"/>
                        <a14:foregroundMark x1="21562" y1="53356" x2="21639" y2="53691"/>
                        <a14:foregroundMark x1="21484" y1="53020" x2="21562" y2="53356"/>
                        <a14:foregroundMark x1="21407" y1="52685" x2="21484" y2="53020"/>
                        <a14:foregroundMark x1="21329" y1="52349" x2="21407" y2="52685"/>
                        <a14:foregroundMark x1="21251" y1="52013" x2="21329" y2="52349"/>
                        <a14:foregroundMark x1="21096" y1="51342" x2="21251" y2="52013"/>
                        <a14:foregroundMark x1="20940" y1="50671" x2="21096" y2="51342"/>
                        <a14:foregroundMark x1="20707" y1="49664" x2="20940" y2="50671"/>
                        <a14:foregroundMark x1="33508" y1="5705" x2="44017" y2="2013"/>
                        <a14:foregroundMark x1="29688" y1="7047" x2="33508" y2="5705"/>
                        <a14:foregroundMark x1="44017" y1="2013" x2="72222" y2="11409"/>
                        <a14:foregroundMark x1="72222" y1="11409" x2="81624" y2="25168"/>
                        <a14:foregroundMark x1="82051" y1="25503" x2="82906" y2="26174"/>
                        <a14:foregroundMark x1="81624" y1="25168" x2="82051" y2="25503"/>
                        <a14:foregroundMark x1="25641" y1="59396" x2="25641" y2="59396"/>
                        <a14:foregroundMark x1="23932" y1="59396" x2="23932" y2="59396"/>
                        <a14:foregroundMark x1="20085" y1="51342" x2="20085" y2="51342"/>
                        <a14:foregroundMark x1="73504" y1="70470" x2="73504" y2="70470"/>
                        <a14:foregroundMark x1="30342" y1="63758" x2="11538" y2="71477"/>
                        <a14:foregroundMark x1="11538" y1="71477" x2="427" y2="89933"/>
                        <a14:foregroundMark x1="28205" y1="71477" x2="9402" y2="91611"/>
                        <a14:foregroundMark x1="9402" y1="91611" x2="8974" y2="99329"/>
                        <a14:foregroundMark x1="48291" y1="81879" x2="35470" y2="97987"/>
                        <a14:foregroundMark x1="35470" y1="97987" x2="35043" y2="99664"/>
                        <a14:foregroundMark x1="28632" y1="73490" x2="32479" y2="99664"/>
                        <a14:foregroundMark x1="37607" y1="73826" x2="40171" y2="92282"/>
                        <a14:foregroundMark x1="20513" y1="87248" x2="20085" y2="98322"/>
                        <a14:foregroundMark x1="27350" y1="90940" x2="22222" y2="99329"/>
                        <a14:foregroundMark x1="69658" y1="68456" x2="88034" y2="87919"/>
                        <a14:foregroundMark x1="88034" y1="87919" x2="93590" y2="98993"/>
                        <a14:foregroundMark x1="70085" y1="79195" x2="41880" y2="93624"/>
                        <a14:foregroundMark x1="41880" y1="93624" x2="39744" y2="95973"/>
                        <a14:foregroundMark x1="79487" y1="87248" x2="52991" y2="97651"/>
                        <a14:foregroundMark x1="88034" y1="91275" x2="60684" y2="98658"/>
                        <a14:foregroundMark x1="95726" y1="84899" x2="98718" y2="85906"/>
                        <a14:foregroundMark x1="42735" y1="3691" x2="42735" y2="3691"/>
                        <a14:foregroundMark x1="32479" y1="5705" x2="32479" y2="5705"/>
                        <a14:foregroundMark x1="21368" y1="22148" x2="21368" y2="22148"/>
                        <a14:foregroundMark x1="20085" y1="25503" x2="20085" y2="25503"/>
                        <a14:foregroundMark x1="22542" y1="21832" x2="20513" y2="25503"/>
                        <a14:foregroundMark x1="21969" y1="21737" x2="20513" y2="24161"/>
                        <a14:foregroundMark x1="31197" y1="6376" x2="30542" y2="7466"/>
                        <a14:foregroundMark x1="31197" y1="6711" x2="31197" y2="6711"/>
                        <a14:foregroundMark x1="21368" y1="22148" x2="21368" y2="22148"/>
                        <a14:foregroundMark x1="20513" y1="23826" x2="20513" y2="23826"/>
                        <a14:foregroundMark x1="20513" y1="24832" x2="20513" y2="24832"/>
                        <a14:foregroundMark x1="21635" y1="21681" x2="20085" y2="30201"/>
                        <a14:foregroundMark x1="27778" y1="30201" x2="27778" y2="30201"/>
                        <a14:foregroundMark x1="27778" y1="10403" x2="27778" y2="10403"/>
                        <a14:foregroundMark x1="29060" y1="9732" x2="29060" y2="9732"/>
                        <a14:foregroundMark x1="28632" y1="9396" x2="28632" y2="9396"/>
                        <a14:foregroundMark x1="22650" y1="20134" x2="22650" y2="20134"/>
                        <a14:foregroundMark x1="22222" y1="21141" x2="22222" y2="21141"/>
                        <a14:foregroundMark x1="21368" y1="21141" x2="21368" y2="21141"/>
                        <a14:foregroundMark x1="22650" y1="18456" x2="22650" y2="18456"/>
                        <a14:foregroundMark x1="22222" y1="19128" x2="22222" y2="19128"/>
                        <a14:backgroundMark x1="30342" y1="5705" x2="30342" y2="5705"/>
                        <a14:backgroundMark x1="21795" y1="56040" x2="21795" y2="56040"/>
                        <a14:backgroundMark x1="23932" y1="57047" x2="23932" y2="57047"/>
                        <a14:backgroundMark x1="23932" y1="59396" x2="23932" y2="59396"/>
                        <a14:backgroundMark x1="23932" y1="54027" x2="23932" y2="54027"/>
                        <a14:backgroundMark x1="20085" y1="52013" x2="20085" y2="52013"/>
                        <a14:backgroundMark x1="18376" y1="44966" x2="18376" y2="44966"/>
                        <a14:backgroundMark x1="17521" y1="40268" x2="17521" y2="40268"/>
                        <a14:backgroundMark x1="16239" y1="36577" x2="16239" y2="36577"/>
                        <a14:backgroundMark x1="16239" y1="37584" x2="16239" y2="37584"/>
                        <a14:backgroundMark x1="17949" y1="37919" x2="17949" y2="37919"/>
                        <a14:backgroundMark x1="16667" y1="35570" x2="16667" y2="35570"/>
                        <a14:backgroundMark x1="17094" y1="38591" x2="17094" y2="38591"/>
                        <a14:backgroundMark x1="17094" y1="39262" x2="17094" y2="39262"/>
                        <a14:backgroundMark x1="19231" y1="44966" x2="19231" y2="44966"/>
                        <a14:backgroundMark x1="20513" y1="49664" x2="20513" y2="49664"/>
                        <a14:backgroundMark x1="21795" y1="52013" x2="21795" y2="52013"/>
                        <a14:backgroundMark x1="21795" y1="53020" x2="21795" y2="53020"/>
                        <a14:backgroundMark x1="20940" y1="52349" x2="20940" y2="52349"/>
                        <a14:backgroundMark x1="21368" y1="53020" x2="21368" y2="53020"/>
                        <a14:backgroundMark x1="20513" y1="53691" x2="20513" y2="53691"/>
                        <a14:backgroundMark x1="21368" y1="56711" x2="21368" y2="56711"/>
                        <a14:backgroundMark x1="21368" y1="55034" x2="21368" y2="55034"/>
                        <a14:backgroundMark x1="21368" y1="55369" x2="21368" y2="55369"/>
                        <a14:backgroundMark x1="21795" y1="55705" x2="19231" y2="51342"/>
                        <a14:backgroundMark x1="21795" y1="50671" x2="21795" y2="50671"/>
                        <a14:backgroundMark x1="20513" y1="50671" x2="20513" y2="50671"/>
                        <a14:backgroundMark x1="21795" y1="53020" x2="21795" y2="53020"/>
                        <a14:backgroundMark x1="21795" y1="55034" x2="21795" y2="55034"/>
                        <a14:backgroundMark x1="20513" y1="52685" x2="20513" y2="52685"/>
                        <a14:backgroundMark x1="21795" y1="54362" x2="21795" y2="54362"/>
                        <a14:backgroundMark x1="20940" y1="52685" x2="20940" y2="52685"/>
                        <a14:backgroundMark x1="20513" y1="52013" x2="20513" y2="52013"/>
                        <a14:backgroundMark x1="20513" y1="52013" x2="20513" y2="52013"/>
                        <a14:backgroundMark x1="20513" y1="51342" x2="20513" y2="51342"/>
                        <a14:backgroundMark x1="20513" y1="51342" x2="20513" y2="51342"/>
                        <a14:backgroundMark x1="22222" y1="54027" x2="22222" y2="54027"/>
                        <a14:backgroundMark x1="21795" y1="54027" x2="21795" y2="54027"/>
                        <a14:backgroundMark x1="21368" y1="53356" x2="21368" y2="53356"/>
                        <a14:backgroundMark x1="21368" y1="54027" x2="21368" y2="54027"/>
                        <a14:backgroundMark x1="83333" y1="27181" x2="83333" y2="27181"/>
                        <a14:backgroundMark x1="83761" y1="25503" x2="83761" y2="25503"/>
                        <a14:backgroundMark x1="82906" y1="26846" x2="82906" y2="26846"/>
                        <a14:backgroundMark x1="83761" y1="27852" x2="83761" y2="27852"/>
                        <a14:backgroundMark x1="82906" y1="26174" x2="82906" y2="26174"/>
                        <a14:backgroundMark x1="17876" y1="29955" x2="16239" y2="34899"/>
                        <a14:backgroundMark x1="16239" y1="34899" x2="20085" y2="48993"/>
                        <a14:backgroundMark x1="20085" y1="48993" x2="20513" y2="49664"/>
                        <a14:backgroundMark x1="25493" y1="10403" x2="19658" y2="16443"/>
                        <a14:backgroundMark x1="26141" y1="9732" x2="25493" y2="10403"/>
                        <a14:backgroundMark x1="26466" y1="9396" x2="26141" y2="9732"/>
                        <a14:backgroundMark x1="29060" y1="6711" x2="26466" y2="9396"/>
                        <a14:backgroundMark x1="18651" y1="20134" x2="18376" y2="21141"/>
                        <a14:backgroundMark x1="18926" y1="19128" x2="18651" y2="20134"/>
                        <a14:backgroundMark x1="19109" y1="18456" x2="18926" y2="19128"/>
                        <a14:backgroundMark x1="19658" y1="16443" x2="19109" y2="18456"/>
                        <a14:backgroundMark x1="20513" y1="17114" x2="20513" y2="17114"/>
                      </a14:backgroundRemoval>
                    </a14:imgEffect>
                  </a14:imgLayer>
                </a14:imgProps>
              </a:ext>
              <a:ext uri="{28A0092B-C50C-407E-A947-70E740481C1C}">
                <a14:useLocalDpi xmlns:a14="http://schemas.microsoft.com/office/drawing/2010/main" val="0"/>
              </a:ext>
            </a:extLst>
          </a:blip>
          <a:srcRect/>
          <a:stretch>
            <a:fillRect/>
          </a:stretch>
        </p:blipFill>
        <p:spPr bwMode="auto">
          <a:xfrm>
            <a:off x="8221281" y="703878"/>
            <a:ext cx="3970710" cy="277496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531AFD2-6486-3994-7ED4-830C1E3D72F2}"/>
              </a:ext>
            </a:extLst>
          </p:cNvPr>
          <p:cNvSpPr txBox="1"/>
          <p:nvPr/>
        </p:nvSpPr>
        <p:spPr>
          <a:xfrm>
            <a:off x="8221290" y="3699215"/>
            <a:ext cx="3970710" cy="400110"/>
          </a:xfrm>
          <a:prstGeom prst="rect">
            <a:avLst/>
          </a:prstGeom>
          <a:noFill/>
        </p:spPr>
        <p:txBody>
          <a:bodyPr wrap="square" rtlCol="0">
            <a:spAutoFit/>
          </a:bodyPr>
          <a:lstStyle/>
          <a:p>
            <a:pPr algn="ctr"/>
            <a:r>
              <a:rPr lang="vi-VN" sz="2000" b="0" i="0">
                <a:solidFill>
                  <a:srgbClr val="FF0000"/>
                </a:solidFill>
                <a:effectLst/>
                <a:latin typeface="+mj-lt"/>
              </a:rPr>
              <a:t>Linus Torvalds</a:t>
            </a:r>
            <a:endParaRPr lang="en-US" sz="2000">
              <a:solidFill>
                <a:srgbClr val="FF0000"/>
              </a:solidFill>
            </a:endParaRPr>
          </a:p>
        </p:txBody>
      </p:sp>
      <p:pic>
        <p:nvPicPr>
          <p:cNvPr id="2056" name="Picture 8" descr="Tudo sobre Hard&amp;Soft: Uau! Eu nem Imaginava que existia - Linux">
            <a:extLst>
              <a:ext uri="{FF2B5EF4-FFF2-40B4-BE49-F238E27FC236}">
                <a16:creationId xmlns:a16="http://schemas.microsoft.com/office/drawing/2014/main" id="{98A7FC2D-B6ED-B423-1DBE-3468F8621A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750" b="90000" l="10000" r="90000">
                        <a14:foregroundMark x1="28000" y1="87000" x2="28000" y2="87000"/>
                        <a14:foregroundMark x1="72625" y1="89375" x2="72625" y2="89375"/>
                        <a14:backgroundMark x1="31375" y1="11625" x2="31375" y2="11625"/>
                        <a14:backgroundMark x1="31000" y1="10500" x2="31000" y2="10500"/>
                        <a14:backgroundMark x1="31250" y1="10500" x2="31250" y2="10500"/>
                        <a14:backgroundMark x1="31250" y1="9125" x2="31250" y2="9125"/>
                        <a14:backgroundMark x1="31250" y1="9125" x2="31250" y2="9125"/>
                        <a14:backgroundMark x1="30750" y1="8125" x2="32250" y2="11625"/>
                        <a14:backgroundMark x1="30750" y1="8375" x2="30750" y2="8375"/>
                        <a14:backgroundMark x1="30625" y1="7375" x2="30625" y2="7375"/>
                        <a14:backgroundMark x1="32875" y1="11875" x2="32875" y2="11875"/>
                        <a14:backgroundMark x1="30375" y1="8375" x2="30375" y2="8375"/>
                        <a14:backgroundMark x1="37250" y1="16500" x2="37250" y2="16500"/>
                        <a14:backgroundMark x1="37500" y1="16875" x2="37500" y2="16875"/>
                        <a14:backgroundMark x1="37250" y1="16500" x2="37250" y2="16500"/>
                        <a14:backgroundMark x1="37000" y1="16125" x2="37000" y2="16125"/>
                        <a14:backgroundMark x1="37500" y1="16500" x2="37500" y2="16500"/>
                        <a14:backgroundMark x1="37625" y1="16500" x2="37625" y2="16500"/>
                        <a14:backgroundMark x1="37250" y1="16500" x2="36625" y2="16500"/>
                        <a14:backgroundMark x1="37625" y1="16500" x2="37625" y2="16500"/>
                        <a14:backgroundMark x1="37625" y1="16500" x2="37625" y2="16500"/>
                        <a14:backgroundMark x1="37625" y1="16500" x2="37625" y2="16500"/>
                        <a14:backgroundMark x1="36375" y1="17500" x2="37625" y2="16125"/>
                        <a14:backgroundMark x1="33250" y1="12250" x2="33250" y2="12250"/>
                        <a14:backgroundMark x1="33125" y1="12250" x2="33125" y2="12250"/>
                        <a14:backgroundMark x1="33125" y1="13000" x2="33125" y2="13000"/>
                        <a14:backgroundMark x1="32875" y1="13000" x2="32875" y2="13000"/>
                        <a14:backgroundMark x1="31875" y1="12625" x2="31875" y2="12625"/>
                        <a14:backgroundMark x1="29750" y1="7375" x2="29750" y2="7375"/>
                        <a14:backgroundMark x1="31000" y1="8750" x2="31000" y2="8750"/>
                        <a14:backgroundMark x1="30750" y1="8750" x2="30750" y2="8750"/>
                        <a14:backgroundMark x1="30750" y1="8750" x2="30750" y2="8750"/>
                        <a14:backgroundMark x1="57625" y1="14750" x2="57625" y2="14750"/>
                        <a14:backgroundMark x1="57625" y1="14750" x2="57625" y2="14750"/>
                        <a14:backgroundMark x1="30375" y1="8750" x2="30375" y2="8750"/>
                        <a14:backgroundMark x1="30750" y1="8375" x2="30750" y2="8375"/>
                        <a14:backgroundMark x1="33750" y1="16125" x2="33750" y2="16125"/>
                        <a14:backgroundMark x1="52125" y1="13625" x2="52125" y2="13625"/>
                        <a14:backgroundMark x1="22875" y1="7750" x2="73875" y2="11250"/>
                        <a14:backgroundMark x1="37875" y1="6625" x2="39000" y2="21375"/>
                        <a14:backgroundMark x1="19250" y1="11875" x2="40125" y2="11000"/>
                        <a14:backgroundMark x1="40125" y1="11000" x2="39625" y2="4500"/>
                        <a14:backgroundMark x1="37250" y1="3875" x2="37250" y2="3875"/>
                        <a14:backgroundMark x1="38750" y1="3875" x2="38750" y2="3875"/>
                        <a14:backgroundMark x1="38250" y1="3500" x2="38250" y2="3500"/>
                        <a14:backgroundMark x1="29125" y1="2500" x2="27375" y2="14750"/>
                        <a14:backgroundMark x1="38250" y1="3500" x2="32000" y2="16875"/>
                        <a14:backgroundMark x1="38125" y1="3500" x2="33125" y2="9500"/>
                        <a14:backgroundMark x1="35750" y1="4875" x2="38250" y2="5250"/>
                        <a14:backgroundMark x1="29125" y1="3875" x2="64750" y2="6000"/>
                      </a14:backgroundRemoval>
                    </a14:imgEffect>
                  </a14:imgLayer>
                </a14:imgProps>
              </a:ext>
              <a:ext uri="{28A0092B-C50C-407E-A947-70E740481C1C}">
                <a14:useLocalDpi xmlns:a14="http://schemas.microsoft.com/office/drawing/2010/main" val="0"/>
              </a:ext>
            </a:extLst>
          </a:blip>
          <a:srcRect/>
          <a:stretch>
            <a:fillRect/>
          </a:stretch>
        </p:blipFill>
        <p:spPr bwMode="auto">
          <a:xfrm>
            <a:off x="8221290" y="4172707"/>
            <a:ext cx="3970710" cy="222809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CE30B6B-A092-3C31-1221-000032A70D7A}"/>
              </a:ext>
            </a:extLst>
          </p:cNvPr>
          <p:cNvSpPr/>
          <p:nvPr/>
        </p:nvSpPr>
        <p:spPr>
          <a:xfrm>
            <a:off x="8697877" y="4144177"/>
            <a:ext cx="3017520"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cap="none" spc="0">
                <a:ln/>
                <a:solidFill>
                  <a:schemeClr val="accent3"/>
                </a:solidFill>
                <a:effectLst/>
              </a:rPr>
              <a:t>Linux</a:t>
            </a:r>
            <a:endParaRPr lang="en-US" sz="5400" b="1" cap="none" spc="0">
              <a:ln/>
              <a:solidFill>
                <a:schemeClr val="accent3"/>
              </a:solidFill>
              <a:effectLst/>
            </a:endParaRPr>
          </a:p>
        </p:txBody>
      </p:sp>
      <p:sp>
        <p:nvSpPr>
          <p:cNvPr id="18" name="TextBox 17">
            <a:extLst>
              <a:ext uri="{FF2B5EF4-FFF2-40B4-BE49-F238E27FC236}">
                <a16:creationId xmlns:a16="http://schemas.microsoft.com/office/drawing/2014/main" id="{10532B6D-B1AF-0841-5A8A-65B3E0114569}"/>
              </a:ext>
            </a:extLst>
          </p:cNvPr>
          <p:cNvSpPr txBox="1"/>
          <p:nvPr/>
        </p:nvSpPr>
        <p:spPr>
          <a:xfrm>
            <a:off x="8221290" y="6400800"/>
            <a:ext cx="3970701" cy="369332"/>
          </a:xfrm>
          <a:prstGeom prst="rect">
            <a:avLst/>
          </a:prstGeom>
          <a:noFill/>
        </p:spPr>
        <p:txBody>
          <a:bodyPr wrap="square" rtlCol="0">
            <a:spAutoFit/>
          </a:bodyPr>
          <a:lstStyle/>
          <a:p>
            <a:pPr algn="ctr"/>
            <a:r>
              <a:rPr lang="en-US"/>
              <a:t>Tux</a:t>
            </a:r>
          </a:p>
        </p:txBody>
      </p:sp>
    </p:spTree>
    <p:extLst>
      <p:ext uri="{BB962C8B-B14F-4D97-AF65-F5344CB8AC3E}">
        <p14:creationId xmlns:p14="http://schemas.microsoft.com/office/powerpoint/2010/main" val="3538167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vi-VN">
                <a:solidFill>
                  <a:srgbClr val="00B0F0"/>
                </a:solidFill>
              </a:rPr>
              <a:t>II. </a:t>
            </a:r>
            <a:r>
              <a:rPr lang="en-US">
                <a:solidFill>
                  <a:srgbClr val="00B0F0"/>
                </a:solidFill>
              </a:rPr>
              <a:t>Ưu nhược điểm của Linux</a:t>
            </a:r>
            <a:endParaRPr lang="en-ID">
              <a:solidFill>
                <a:srgbClr val="00B0F0"/>
              </a:solidFill>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lnSpcReduction="10000"/>
          </a:bodyPr>
          <a:lstStyle/>
          <a:p>
            <a:pPr algn="l">
              <a:buFont typeface="Arial" panose="020B0604020202020204" pitchFamily="34" charset="0"/>
              <a:buChar char="•"/>
            </a:pPr>
            <a:r>
              <a:rPr lang="vi-VN" sz="2400" b="0" i="1" u="sng">
                <a:effectLst/>
                <a:latin typeface="+mj-lt"/>
              </a:rPr>
              <a:t>Không tốn nhiều chi phí mua bản quyền</a:t>
            </a:r>
            <a:endParaRPr lang="en-US" sz="2400" b="0" i="1" u="sng">
              <a:effectLst/>
              <a:latin typeface="+mj-lt"/>
            </a:endParaRPr>
          </a:p>
          <a:p>
            <a:pPr lvl="1"/>
            <a:r>
              <a:rPr lang="en-US" sz="1800" b="0" i="0">
                <a:solidFill>
                  <a:schemeClr val="accent1">
                    <a:lumMod val="60000"/>
                    <a:lumOff val="40000"/>
                  </a:schemeClr>
                </a:solidFill>
                <a:effectLst/>
                <a:latin typeface="Times New Roman" panose="02020603050405020304" pitchFamily="18" charset="0"/>
                <a:cs typeface="Times New Roman" panose="02020603050405020304" pitchFamily="18" charset="0"/>
              </a:rPr>
              <a:t>Với hệ điều hành này, bạn không cần phải bỏ phí mua bản quyền mà có thể sử dụng đầy đủ các tính năng. Bao gồm các ứng dụng văn phòng OpenOffice và LibreOffice.</a:t>
            </a:r>
            <a:endParaRPr lang="vi-VN" sz="24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Tính bảo mật tương đối cao</a:t>
            </a:r>
            <a:endParaRPr lang="en-US" sz="2400" b="0" i="1" u="sng">
              <a:effectLst/>
              <a:latin typeface="+mj-lt"/>
            </a:endParaRPr>
          </a:p>
          <a:p>
            <a:pPr lvl="1"/>
            <a:r>
              <a:rPr lang="vi-VN" sz="1800" b="0" i="0">
                <a:solidFill>
                  <a:schemeClr val="accent1">
                    <a:lumMod val="60000"/>
                    <a:lumOff val="40000"/>
                  </a:schemeClr>
                </a:solidFill>
                <a:effectLst/>
                <a:latin typeface="+mj-lt"/>
              </a:rPr>
              <a:t>Tất cả những phần mềm độc hại như virus, mã độc… đều không thể hoạt động trên Linux. Do đó, độ bảo mật của hệ điều hành rất cao.</a:t>
            </a:r>
            <a:endParaRPr lang="vi-VN" sz="32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Tính linh hoạt</a:t>
            </a:r>
            <a:endParaRPr lang="en-US" sz="2400" b="0" i="1" u="sng">
              <a:effectLst/>
              <a:latin typeface="+mj-lt"/>
            </a:endParaRPr>
          </a:p>
          <a:p>
            <a:pPr lvl="1"/>
            <a:r>
              <a:rPr lang="vi-VN" sz="1800" b="0" i="0">
                <a:solidFill>
                  <a:schemeClr val="accent1">
                    <a:lumMod val="60000"/>
                    <a:lumOff val="40000"/>
                  </a:schemeClr>
                </a:solidFill>
                <a:effectLst/>
                <a:latin typeface="+mj-lt"/>
              </a:rPr>
              <a:t>Đặc biệt, người dùng còn có thể chỉnh sửa hệ điều hành theo nhu cầu sử dụng của mình. Đây chính cơ hội lý tưởng cho các lập trình viên cũng như các nhà phát triển.</a:t>
            </a:r>
            <a:endParaRPr lang="vi-VN" sz="2400" b="0" i="0">
              <a:solidFill>
                <a:schemeClr val="accent1">
                  <a:lumMod val="60000"/>
                  <a:lumOff val="40000"/>
                </a:schemeClr>
              </a:solidFill>
              <a:effectLst/>
              <a:latin typeface="+mj-lt"/>
            </a:endParaRPr>
          </a:p>
          <a:p>
            <a:pPr algn="l">
              <a:buFont typeface="Arial" panose="020B0604020202020204" pitchFamily="34" charset="0"/>
              <a:buChar char="•"/>
            </a:pPr>
            <a:r>
              <a:rPr lang="vi-VN" sz="2400" b="0" i="1" u="sng">
                <a:effectLst/>
                <a:latin typeface="+mj-lt"/>
              </a:rPr>
              <a:t>Có thể hoạt động tốt trên các máy tính cấu hình yếu</a:t>
            </a:r>
          </a:p>
          <a:p>
            <a:pPr lvl="1"/>
            <a:r>
              <a:rPr lang="vi-VN" sz="1800" b="1" i="0">
                <a:solidFill>
                  <a:schemeClr val="accent1">
                    <a:lumMod val="60000"/>
                    <a:lumOff val="40000"/>
                  </a:schemeClr>
                </a:solidFill>
                <a:effectLst/>
                <a:latin typeface="+mj-lt"/>
              </a:rPr>
              <a:t>Với Linux</a:t>
            </a:r>
            <a:r>
              <a:rPr lang="vi-VN" sz="1800" b="0" i="0">
                <a:solidFill>
                  <a:schemeClr val="accent1">
                    <a:lumMod val="60000"/>
                    <a:lumOff val="40000"/>
                  </a:schemeClr>
                </a:solidFill>
                <a:effectLst/>
                <a:latin typeface="+mj-lt"/>
              </a:rPr>
              <a:t>, khi nâng cấp lên phiên bản mới, các máy tính có cấu hình yếu vẫn sẽ được nâng cấp và hỗ trợ thường xuyên – tức chất lượng hoạt động vẫn trơn tru và ổn định.</a:t>
            </a:r>
            <a:endParaRPr lang="en-US" sz="1800">
              <a:solidFill>
                <a:schemeClr val="accent1">
                  <a:lumMod val="60000"/>
                  <a:lumOff val="40000"/>
                </a:schemeClr>
              </a:solidFill>
              <a:latin typeface="+mj-lt"/>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72200" y="1321726"/>
            <a:ext cx="6054638" cy="5536274"/>
          </a:xfrm>
        </p:spPr>
        <p:txBody>
          <a:bodyPr>
            <a:normAutofit lnSpcReduction="10000"/>
          </a:bodyPr>
          <a:lstStyle/>
          <a:p>
            <a:pPr algn="l">
              <a:buFont typeface="Arial" panose="020B0604020202020204" pitchFamily="34" charset="0"/>
              <a:buChar char="•"/>
            </a:pPr>
            <a:r>
              <a:rPr lang="vi-VN" sz="2400" b="0" i="0">
                <a:effectLst/>
                <a:latin typeface="+mj-lt"/>
              </a:rPr>
              <a:t>Số lượng ứng dụng được hỗ trợ trên Linux còn hạn chế.</a:t>
            </a:r>
          </a:p>
          <a:p>
            <a:pPr algn="l">
              <a:buFont typeface="Arial" panose="020B0604020202020204" pitchFamily="34" charset="0"/>
              <a:buChar char="•"/>
            </a:pPr>
            <a:r>
              <a:rPr lang="vi-VN" sz="2400" b="0" i="0">
                <a:effectLst/>
                <a:latin typeface="+mj-lt"/>
              </a:rPr>
              <a:t>Một số nhà sản xuất không phát triển driver hỗ trợ nền tảng Linux.</a:t>
            </a:r>
          </a:p>
          <a:p>
            <a:r>
              <a:rPr lang="vi-VN" sz="2400" b="0" i="0">
                <a:effectLst/>
                <a:latin typeface="+mj-lt"/>
              </a:rPr>
              <a:t>Nếu trước đó đã quen sử dụng một hệ điều hành khác thì khi chuyển sang Linux, bạn sẽ mất không ít thời gian để làm quen lại với hệ điều hành này.</a:t>
            </a:r>
            <a:endParaRPr lang="en-US" sz="2400">
              <a:latin typeface="+mj-lt"/>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3</a:t>
            </a:fld>
            <a:endParaRPr lang="en-US">
              <a:latin typeface="+mj-lt"/>
            </a:endParaRPr>
          </a:p>
        </p:txBody>
      </p:sp>
    </p:spTree>
    <p:extLst>
      <p:ext uri="{BB962C8B-B14F-4D97-AF65-F5344CB8AC3E}">
        <p14:creationId xmlns:p14="http://schemas.microsoft.com/office/powerpoint/2010/main" val="235440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1" y="1"/>
            <a:ext cx="12192001" cy="951143"/>
          </a:xfrm>
        </p:spPr>
        <p:txBody>
          <a:bodyPr>
            <a:normAutofit/>
          </a:bodyPr>
          <a:lstStyle/>
          <a:p>
            <a:pPr algn="l"/>
            <a:r>
              <a:rPr lang="vi-VN">
                <a:solidFill>
                  <a:srgbClr val="00B0F0"/>
                </a:solidFill>
              </a:rPr>
              <a:t>III. Cấu trúc hệ điều hành Linux:</a:t>
            </a:r>
            <a:endParaRPr lang="en-ID">
              <a:solidFill>
                <a:srgbClr val="00B0F0"/>
              </a:solidFill>
            </a:endParaRPr>
          </a:p>
        </p:txBody>
      </p:sp>
      <p:sp>
        <p:nvSpPr>
          <p:cNvPr id="12" name="Content Placeholder 11">
            <a:extLst>
              <a:ext uri="{FF2B5EF4-FFF2-40B4-BE49-F238E27FC236}">
                <a16:creationId xmlns:a16="http://schemas.microsoft.com/office/drawing/2014/main" id="{FB63CBF6-5D52-B291-647B-7EB4A327FA1C}"/>
              </a:ext>
            </a:extLst>
          </p:cNvPr>
          <p:cNvSpPr>
            <a:spLocks noGrp="1"/>
          </p:cNvSpPr>
          <p:nvPr>
            <p:ph sz="half" idx="2"/>
          </p:nvPr>
        </p:nvSpPr>
        <p:spPr>
          <a:xfrm>
            <a:off x="6172200" y="1338349"/>
            <a:ext cx="5181600" cy="4838614"/>
          </a:xfrm>
        </p:spPr>
        <p:txBody>
          <a:bodyPr>
            <a:normAutofit/>
          </a:bodyPr>
          <a:lstStyle/>
          <a:p>
            <a:r>
              <a:rPr lang="vi-VN" sz="2400">
                <a:latin typeface="Times New Roman" panose="02020603050405020304" pitchFamily="18" charset="0"/>
                <a:cs typeface="Times New Roman" panose="02020603050405020304" pitchFamily="18" charset="0"/>
              </a:rPr>
              <a:t>Kernel hay được gọi là phần nhân vì đây là phần quan trọng nhất trong máy tính.</a:t>
            </a:r>
          </a:p>
          <a:p>
            <a:r>
              <a:rPr lang="vi-VN" sz="2400">
                <a:latin typeface="Times New Roman" panose="02020603050405020304" pitchFamily="18" charset="0"/>
                <a:cs typeface="Times New Roman" panose="02020603050405020304" pitchFamily="18" charset="0"/>
              </a:rPr>
              <a:t>Shell là phần có chức năng thực thi các lệnh (command) từ người dùng hoặc từ các ứng dụng yêu cầu, chuyển đến cho Kernel xử lý.</a:t>
            </a:r>
          </a:p>
          <a:p>
            <a:r>
              <a:rPr lang="vi-VN" sz="2400">
                <a:latin typeface="Times New Roman" panose="02020603050405020304" pitchFamily="18" charset="0"/>
                <a:cs typeface="Times New Roman" panose="02020603050405020304" pitchFamily="18" charset="0"/>
              </a:rPr>
              <a:t>Application đây là phần quen thuộc với chúng ta nhất, phần để người dùng cài đặt ứng dụng.</a:t>
            </a:r>
            <a:endParaRPr lang="en-US" sz="2400"/>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pPr/>
              <a:t>4</a:t>
            </a:fld>
            <a:endParaRPr lang="en-US"/>
          </a:p>
        </p:txBody>
      </p:sp>
      <p:pic>
        <p:nvPicPr>
          <p:cNvPr id="2" name="Picture 1">
            <a:extLst>
              <a:ext uri="{FF2B5EF4-FFF2-40B4-BE49-F238E27FC236}">
                <a16:creationId xmlns:a16="http://schemas.microsoft.com/office/drawing/2014/main" id="{AEAD5F96-B80C-0443-6AD5-674F13169B5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39" b="90000" l="7875" r="90000">
                        <a14:foregroundMark x1="52875" y1="27255" x2="52875" y2="27255"/>
                        <a14:foregroundMark x1="52000" y1="26667" x2="52000" y2="26667"/>
                        <a14:foregroundMark x1="53625" y1="27843" x2="53625" y2="27843"/>
                        <a14:foregroundMark x1="19625" y1="11569" x2="19625" y2="11569"/>
                        <a14:foregroundMark x1="26375" y1="13137" x2="26375" y2="13137"/>
                        <a14:foregroundMark x1="20000" y1="9804" x2="52875" y2="26863"/>
                        <a14:foregroundMark x1="53000" y1="27059" x2="53000" y2="27059"/>
                        <a14:foregroundMark x1="21375" y1="12353" x2="15500" y2="16667"/>
                        <a14:foregroundMark x1="22875" y1="11961" x2="16750" y2="16078"/>
                        <a14:foregroundMark x1="20750" y1="9412" x2="12125" y2="10588"/>
                        <a14:foregroundMark x1="18500" y1="8431" x2="11875" y2="8627"/>
                        <a14:foregroundMark x1="25625" y1="14706" x2="25625" y2="17059"/>
                        <a14:foregroundMark x1="16250" y1="24902" x2="11000" y2="28235"/>
                        <a14:foregroundMark x1="25375" y1="23725" x2="18125" y2="31176"/>
                        <a14:foregroundMark x1="14250" y1="22941" x2="11677" y2="23705"/>
                        <a14:foregroundMark x1="24500" y1="26471" x2="31348" y2="30921"/>
                        <a14:foregroundMark x1="40612" y1="35098" x2="41250" y2="35490"/>
                        <a14:foregroundMark x1="39866" y1="34640" x2="40612" y2="35098"/>
                        <a14:foregroundMark x1="12375" y1="36471" x2="21625" y2="50980"/>
                        <a14:foregroundMark x1="24125" y1="37647" x2="27750" y2="55294"/>
                        <a14:foregroundMark x1="24750" y1="40588" x2="14750" y2="40000"/>
                        <a14:foregroundMark x1="23250" y1="37451" x2="11000" y2="37059"/>
                        <a14:foregroundMark x1="25250" y1="36667" x2="10583" y2="35508"/>
                        <a14:foregroundMark x1="13750" y1="36667" x2="12750" y2="49412"/>
                        <a14:foregroundMark x1="12750" y1="49412" x2="12625" y2="49608"/>
                        <a14:foregroundMark x1="11125" y1="38235" x2="11875" y2="49412"/>
                        <a14:foregroundMark x1="21375" y1="48627" x2="11654" y2="48627"/>
                        <a14:foregroundMark x1="21125" y1="50196" x2="14875" y2="50392"/>
                        <a14:foregroundMark x1="31250" y1="55882" x2="31250" y2="55882"/>
                        <a14:foregroundMark x1="30125" y1="56275" x2="30125" y2="56275"/>
                        <a14:foregroundMark x1="12875" y1="38431" x2="12875" y2="38431"/>
                        <a14:foregroundMark x1="12875" y1="38431" x2="12875" y2="38431"/>
                        <a14:foregroundMark x1="25875" y1="42353" x2="25875" y2="42353"/>
                        <a14:foregroundMark x1="23500" y1="40588" x2="23375" y2="44902"/>
                        <a14:foregroundMark x1="25250" y1="38235" x2="28125" y2="47255"/>
                        <a14:foregroundMark x1="28125" y1="47255" x2="28125" y2="46863"/>
                        <a14:foregroundMark x1="26875" y1="38431" x2="29000" y2="47059"/>
                        <a14:foregroundMark x1="19625" y1="44902" x2="21872" y2="51344"/>
                        <a14:foregroundMark x1="22500" y1="42745" x2="25039" y2="52798"/>
                        <a14:foregroundMark x1="18625" y1="22745" x2="14875" y2="30784"/>
                        <a14:foregroundMark x1="22375" y1="10784" x2="15750" y2="14706"/>
                        <a14:foregroundMark x1="36000" y1="31765" x2="36000" y2="31765"/>
                        <a14:foregroundMark x1="39907" y1="34765" x2="40125" y2="34902"/>
                        <a14:foregroundMark x1="36982" y1="32930" x2="38657" y2="33981"/>
                        <a14:foregroundMark x1="35750" y1="32157" x2="36375" y2="32549"/>
                        <a14:foregroundMark x1="37250" y1="32353" x2="38383" y2="33143"/>
                        <a14:foregroundMark x1="38125" y1="33725" x2="38125" y2="33725"/>
                        <a14:foregroundMark x1="25000" y1="33922" x2="25000" y2="33922"/>
                        <a14:foregroundMark x1="24000" y1="33922" x2="24000" y2="33922"/>
                        <a14:foregroundMark x1="25375" y1="35098" x2="24500" y2="34314"/>
                        <a14:foregroundMark x1="27250" y1="34510" x2="23375" y2="33922"/>
                        <a14:foregroundMark x1="38500" y1="33922" x2="40375" y2="34314"/>
                        <a14:foregroundMark x1="37875" y1="32353" x2="37875" y2="32353"/>
                        <a14:foregroundMark x1="36000" y1="32353" x2="36000" y2="32353"/>
                        <a14:foregroundMark x1="39000" y1="33529" x2="39000" y2="33529"/>
                        <a14:backgroundMark x1="17185" y1="53159" x2="17000" y2="53333"/>
                        <a14:backgroundMark x1="17000" y1="53333" x2="17000" y2="53529"/>
                        <a14:backgroundMark x1="30500" y1="56667" x2="30500" y2="56667"/>
                        <a14:backgroundMark x1="28875" y1="55098" x2="28875" y2="55098"/>
                        <a14:backgroundMark x1="10000" y1="24902" x2="10000" y2="24902"/>
                        <a14:backgroundMark x1="9250" y1="24902" x2="9250" y2="24902"/>
                        <a14:backgroundMark x1="9500" y1="23922" x2="9500" y2="27451"/>
                        <a14:backgroundMark x1="9500" y1="23333" x2="9750" y2="26275"/>
                        <a14:backgroundMark x1="8250" y1="34706" x2="8875" y2="38431"/>
                        <a14:backgroundMark x1="9000" y1="45490" x2="10000" y2="52157"/>
                        <a14:backgroundMark x1="23375" y1="54118" x2="23375" y2="54118"/>
                        <a14:backgroundMark x1="21000" y1="52745" x2="23875" y2="55490"/>
                        <a14:backgroundMark x1="30750" y1="32157" x2="34859" y2="33820"/>
                        <a14:backgroundMark x1="51375" y1="27843" x2="51375" y2="27843"/>
                        <a14:backgroundMark x1="51750" y1="27255" x2="51750" y2="27255"/>
                        <a14:backgroundMark x1="36000" y1="31961" x2="36000" y2="31961"/>
                        <a14:backgroundMark x1="38250" y1="32549" x2="38250" y2="32549"/>
                        <a14:backgroundMark x1="37125" y1="31961" x2="37125" y2="31961"/>
                        <a14:backgroundMark x1="36875" y1="31961" x2="37375" y2="31961"/>
                        <a14:backgroundMark x1="38962" y1="32878" x2="38125" y2="32353"/>
                        <a14:backgroundMark x1="35625" y1="31373" x2="35625" y2="31373"/>
                        <a14:backgroundMark x1="38500" y1="34510" x2="38500" y2="34510"/>
                        <a14:backgroundMark x1="39250" y1="34706" x2="39250" y2="34706"/>
                        <a14:backgroundMark x1="38000" y1="31961" x2="38000" y2="31961"/>
                        <a14:backgroundMark x1="37500" y1="32157" x2="37500" y2="32157"/>
                        <a14:backgroundMark x1="38125" y1="32157" x2="38125" y2="32157"/>
                        <a14:backgroundMark x1="37375" y1="31961" x2="37375" y2="31961"/>
                        <a14:backgroundMark x1="38000" y1="32549" x2="38000" y2="32549"/>
                        <a14:backgroundMark x1="36375" y1="31569" x2="36375" y2="31569"/>
                      </a14:backgroundRemoval>
                    </a14:imgEffect>
                  </a14:imgLayer>
                </a14:imgProps>
              </a:ext>
            </a:extLst>
          </a:blip>
          <a:stretch>
            <a:fillRect/>
          </a:stretch>
        </p:blipFill>
        <p:spPr>
          <a:xfrm>
            <a:off x="-1" y="1183064"/>
            <a:ext cx="6019802" cy="5043134"/>
          </a:xfrm>
          <a:prstGeom prst="rect">
            <a:avLst/>
          </a:prstGeom>
        </p:spPr>
      </p:pic>
    </p:spTree>
    <p:extLst>
      <p:ext uri="{BB962C8B-B14F-4D97-AF65-F5344CB8AC3E}">
        <p14:creationId xmlns:p14="http://schemas.microsoft.com/office/powerpoint/2010/main" val="386396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a:blip r:embed="rId2"/>
          <a:stretch>
            <a:fillRect/>
          </a:stretch>
        </p:blipFill>
        <p:spPr>
          <a:xfrm>
            <a:off x="0" y="0"/>
            <a:ext cx="12195030" cy="6858000"/>
          </a:xfrm>
          <a:prstGeom prst="rect">
            <a:avLst/>
          </a:prstGeom>
        </p:spPr>
      </p:pic>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0" y="1"/>
            <a:ext cx="12195030" cy="1025236"/>
          </a:xfrm>
        </p:spPr>
        <p:txBody>
          <a:bodyPr>
            <a:normAutofit/>
          </a:bodyPr>
          <a:lstStyle/>
          <a:p>
            <a:pPr algn="l"/>
            <a:r>
              <a:rPr lang="vi-VN">
                <a:solidFill>
                  <a:srgbClr val="00B0F0"/>
                </a:solidFill>
              </a:rPr>
              <a:t>I</a:t>
            </a:r>
            <a:r>
              <a:rPr lang="en-US">
                <a:solidFill>
                  <a:srgbClr val="00B0F0"/>
                </a:solidFill>
                <a:latin typeface="Times New Roman" panose="02020603050405020304" pitchFamily="18" charset="0"/>
                <a:cs typeface="Times New Roman" panose="02020603050405020304" pitchFamily="18" charset="0"/>
              </a:rPr>
              <a:t>V</a:t>
            </a:r>
            <a:r>
              <a:rPr lang="vi-VN">
                <a:solidFill>
                  <a:srgbClr val="00B0F0"/>
                </a:solidFill>
              </a:rPr>
              <a:t>. </a:t>
            </a:r>
            <a:r>
              <a:rPr lang="en-ID">
                <a:solidFill>
                  <a:srgbClr val="00B0F0"/>
                </a:solidFill>
                <a:latin typeface="Times New Roman" panose="02020603050405020304" pitchFamily="18" charset="0"/>
                <a:cs typeface="Times New Roman" panose="02020603050405020304" pitchFamily="18" charset="0"/>
              </a:rPr>
              <a:t>Các phiên bản của hệ điều hành Linux</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0" y="1025237"/>
            <a:ext cx="12192000" cy="5832761"/>
          </a:xfrm>
        </p:spPr>
        <p:txBody>
          <a:bodyPr>
            <a:normAutofit/>
          </a:bodyPr>
          <a:lstStyle/>
          <a:p>
            <a:pPr algn="l"/>
            <a:r>
              <a:rPr lang="vi-VN" sz="2400" b="1" i="1">
                <a:effectLst/>
                <a:latin typeface="+mj-lt"/>
              </a:rPr>
              <a:t>Ubuntu</a:t>
            </a:r>
            <a:endParaRPr lang="vi-VN" sz="2400" b="1" i="0">
              <a:effectLst/>
              <a:latin typeface="+mj-lt"/>
            </a:endParaRPr>
          </a:p>
          <a:p>
            <a:pPr lvl="1"/>
            <a:r>
              <a:rPr lang="vi-VN" sz="1800" b="1" i="0">
                <a:solidFill>
                  <a:schemeClr val="accent1">
                    <a:lumMod val="60000"/>
                    <a:lumOff val="40000"/>
                  </a:schemeClr>
                </a:solidFill>
                <a:effectLst/>
                <a:latin typeface="+mj-lt"/>
              </a:rPr>
              <a:t>Ubuntu</a:t>
            </a:r>
            <a:r>
              <a:rPr lang="vi-VN" sz="1800" b="0" i="0">
                <a:solidFill>
                  <a:schemeClr val="accent1">
                    <a:lumMod val="60000"/>
                    <a:lumOff val="40000"/>
                  </a:schemeClr>
                </a:solidFill>
                <a:effectLst/>
                <a:latin typeface="+mj-lt"/>
              </a:rPr>
              <a:t> là bản phân phối hiện đại, được người dùng biết đến nhiều nhất của Linux. Mục tiêu Ubuntu là mang lại cho user trải nghiệm tốt nhất trên máy tính và máy chủ.</a:t>
            </a:r>
          </a:p>
          <a:p>
            <a:pPr lvl="1"/>
            <a:r>
              <a:rPr lang="vi-VN" sz="1800" b="1" i="0">
                <a:solidFill>
                  <a:schemeClr val="accent1">
                    <a:lumMod val="60000"/>
                    <a:lumOff val="40000"/>
                  </a:schemeClr>
                </a:solidFill>
                <a:effectLst/>
                <a:latin typeface="+mj-lt"/>
              </a:rPr>
              <a:t>Ubuntu</a:t>
            </a:r>
            <a:r>
              <a:rPr lang="vi-VN" sz="1800" b="0" i="0">
                <a:solidFill>
                  <a:schemeClr val="accent1">
                    <a:lumMod val="60000"/>
                    <a:lumOff val="40000"/>
                  </a:schemeClr>
                </a:solidFill>
                <a:effectLst/>
                <a:latin typeface="+mj-lt"/>
              </a:rPr>
              <a:t> ngày càng được cải tiến cho phù hợp với yêu cầu của người dùng. Tuy nhiên không làm mất đi bản sắc riêng của mình.</a:t>
            </a:r>
          </a:p>
          <a:p>
            <a:pPr algn="l"/>
            <a:r>
              <a:rPr lang="vi-VN" sz="2400" b="1" i="1">
                <a:effectLst/>
                <a:latin typeface="+mj-lt"/>
              </a:rPr>
              <a:t>Linux Mint </a:t>
            </a:r>
            <a:endParaRPr lang="en-US" sz="2400" b="1" i="1">
              <a:effectLst/>
              <a:latin typeface="+mj-lt"/>
            </a:endParaRPr>
          </a:p>
          <a:p>
            <a:pPr lvl="1"/>
            <a:r>
              <a:rPr lang="vi-VN" sz="1800" b="0" i="0">
                <a:solidFill>
                  <a:schemeClr val="accent1">
                    <a:lumMod val="60000"/>
                    <a:lumOff val="40000"/>
                  </a:schemeClr>
                </a:solidFill>
                <a:effectLst/>
                <a:latin typeface="+mj-lt"/>
              </a:rPr>
              <a:t>Đây là một trong những bản phân phối được yêu thích nhất của</a:t>
            </a:r>
            <a:r>
              <a:rPr lang="vi-VN" sz="1800" b="1" i="0">
                <a:solidFill>
                  <a:schemeClr val="accent1">
                    <a:lumMod val="60000"/>
                    <a:lumOff val="40000"/>
                  </a:schemeClr>
                </a:solidFill>
                <a:effectLst/>
                <a:latin typeface="+mj-lt"/>
              </a:rPr>
              <a:t> Linux</a:t>
            </a:r>
            <a:r>
              <a:rPr lang="vi-VN" sz="1800" b="0" i="0">
                <a:solidFill>
                  <a:schemeClr val="accent1">
                    <a:lumMod val="60000"/>
                    <a:lumOff val="40000"/>
                  </a:schemeClr>
                </a:solidFill>
                <a:effectLst/>
                <a:latin typeface="+mj-lt"/>
              </a:rPr>
              <a:t> được xây dựng trên nền tảng</a:t>
            </a:r>
            <a:r>
              <a:rPr lang="vi-VN" sz="1800" b="1" i="0">
                <a:solidFill>
                  <a:schemeClr val="accent1">
                    <a:lumMod val="60000"/>
                    <a:lumOff val="40000"/>
                  </a:schemeClr>
                </a:solidFill>
                <a:effectLst/>
                <a:latin typeface="+mj-lt"/>
              </a:rPr>
              <a:t> Ubuntu</a:t>
            </a:r>
            <a:r>
              <a:rPr lang="vi-VN" sz="1800" b="0" i="0">
                <a:solidFill>
                  <a:schemeClr val="accent1">
                    <a:lumMod val="60000"/>
                    <a:lumOff val="40000"/>
                  </a:schemeClr>
                </a:solidFill>
                <a:effectLst/>
                <a:latin typeface="+mj-lt"/>
              </a:rPr>
              <a:t>. Do đó, </a:t>
            </a:r>
            <a:r>
              <a:rPr lang="vi-VN" sz="1800" b="1" i="0">
                <a:solidFill>
                  <a:schemeClr val="accent1">
                    <a:lumMod val="60000"/>
                    <a:lumOff val="40000"/>
                  </a:schemeClr>
                </a:solidFill>
                <a:effectLst/>
                <a:latin typeface="+mj-lt"/>
              </a:rPr>
              <a:t>Linux Mint</a:t>
            </a:r>
            <a:r>
              <a:rPr lang="vi-VN" sz="1800" b="0" i="0">
                <a:solidFill>
                  <a:schemeClr val="accent1">
                    <a:lumMod val="60000"/>
                    <a:lumOff val="40000"/>
                  </a:schemeClr>
                </a:solidFill>
                <a:effectLst/>
                <a:latin typeface="+mj-lt"/>
              </a:rPr>
              <a:t> kế thừa hầu hết các phương tiện và phần mềm sở hữu độc quyền của “đàn anh” này.</a:t>
            </a:r>
          </a:p>
          <a:p>
            <a:pPr algn="l"/>
            <a:r>
              <a:rPr lang="vi-VN" sz="2400" b="1" i="1">
                <a:effectLst/>
                <a:latin typeface="+mj-lt"/>
              </a:rPr>
              <a:t>Debian</a:t>
            </a:r>
            <a:endParaRPr lang="vi-VN" sz="2400" b="1" i="0">
              <a:effectLst/>
              <a:latin typeface="+mj-lt"/>
            </a:endParaRPr>
          </a:p>
          <a:p>
            <a:pPr lvl="1"/>
            <a:r>
              <a:rPr lang="vi-VN" sz="1800" b="1" i="0">
                <a:solidFill>
                  <a:schemeClr val="accent1">
                    <a:lumMod val="60000"/>
                    <a:lumOff val="40000"/>
                  </a:schemeClr>
                </a:solidFill>
                <a:effectLst/>
                <a:latin typeface="+mj-lt"/>
              </a:rPr>
              <a:t>Debian</a:t>
            </a:r>
            <a:r>
              <a:rPr lang="vi-VN" sz="1800" b="0" i="0">
                <a:solidFill>
                  <a:schemeClr val="accent1">
                    <a:lumMod val="60000"/>
                    <a:lumOff val="40000"/>
                  </a:schemeClr>
                </a:solidFill>
                <a:effectLst/>
                <a:latin typeface="+mj-lt"/>
              </a:rPr>
              <a:t> là một hệ điều hành bao gồm các phần mềm mã nguồn mở miễn phí và luôn được cộng đồng lập trình viên yêu thích. Mặc dù thuờng xuyên phát hành các phiên bản mới nhưng nhược điểm của Debian là cập nhật khá chậm so với các bản phân phối khác.</a:t>
            </a:r>
          </a:p>
          <a:p>
            <a:pPr algn="l"/>
            <a:r>
              <a:rPr lang="vi-VN" sz="2400" b="1" i="1">
                <a:effectLst/>
                <a:latin typeface="+mj-lt"/>
              </a:rPr>
              <a:t>Fedora</a:t>
            </a:r>
            <a:endParaRPr lang="vi-VN" sz="2400" b="1" i="0">
              <a:effectLst/>
              <a:latin typeface="+mj-lt"/>
            </a:endParaRPr>
          </a:p>
          <a:p>
            <a:pPr lvl="1"/>
            <a:r>
              <a:rPr lang="vi-VN" sz="1800" b="1" i="0">
                <a:solidFill>
                  <a:schemeClr val="accent1">
                    <a:lumMod val="60000"/>
                    <a:lumOff val="40000"/>
                  </a:schemeClr>
                </a:solidFill>
                <a:effectLst/>
                <a:latin typeface="+mj-lt"/>
              </a:rPr>
              <a:t>Fedora</a:t>
            </a:r>
            <a:r>
              <a:rPr lang="vi-VN" sz="1800" b="0" i="0">
                <a:solidFill>
                  <a:schemeClr val="accent1">
                    <a:lumMod val="60000"/>
                    <a:lumOff val="40000"/>
                  </a:schemeClr>
                </a:solidFill>
                <a:effectLst/>
                <a:latin typeface="+mj-lt"/>
              </a:rPr>
              <a:t> chủ yếu tập trung vào các phần mềm miễn phí nên người dùng thuờng gặp phải khó khăn trong việc cài đặt các trình điều khiển đồ họa độc quyền trên </a:t>
            </a:r>
            <a:r>
              <a:rPr lang="vi-VN" sz="1800" b="1" i="0">
                <a:solidFill>
                  <a:schemeClr val="accent1">
                    <a:lumMod val="60000"/>
                    <a:lumOff val="40000"/>
                  </a:schemeClr>
                </a:solidFill>
                <a:effectLst/>
                <a:latin typeface="+mj-lt"/>
              </a:rPr>
              <a:t>Fedora</a:t>
            </a:r>
            <a:r>
              <a:rPr lang="vi-VN" sz="1800" b="0" i="0">
                <a:solidFill>
                  <a:schemeClr val="accent1">
                    <a:lumMod val="60000"/>
                    <a:lumOff val="40000"/>
                  </a:schemeClr>
                </a:solidFill>
                <a:effectLst/>
                <a:latin typeface="+mj-lt"/>
              </a:rPr>
              <a:t>. Hiện nay, phiên bản này vẫn đang không ngừng được cải tiến và phát triển thêm.</a:t>
            </a:r>
          </a:p>
          <a:p>
            <a:r>
              <a:rPr lang="en-US" sz="2400" b="1" i="1">
                <a:latin typeface="Times New Roman" panose="02020603050405020304" pitchFamily="18" charset="0"/>
                <a:cs typeface="Times New Roman" panose="02020603050405020304" pitchFamily="18" charset="0"/>
              </a:rPr>
              <a:t>Và 1 số phiên bản khác </a:t>
            </a:r>
            <a:r>
              <a:rPr lang="en-US" sz="3200" b="1" i="1">
                <a:latin typeface="Times New Roman" panose="02020603050405020304" pitchFamily="18" charset="0"/>
                <a:cs typeface="Times New Roman" panose="02020603050405020304" pitchFamily="18" charset="0"/>
              </a:rPr>
              <a:t>(</a:t>
            </a:r>
            <a:r>
              <a:rPr lang="en-US" sz="2000" b="1" i="1">
                <a:effectLst/>
                <a:latin typeface="Times New Roman" panose="02020603050405020304" pitchFamily="18" charset="0"/>
                <a:cs typeface="Times New Roman" panose="02020603050405020304" pitchFamily="18" charset="0"/>
              </a:rPr>
              <a:t>MX Linux, Manjaro, elementary, Solus….)</a:t>
            </a:r>
            <a:endParaRPr lang="en-US" sz="3200" b="1" i="1">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p:txBody>
          <a:bodyPr/>
          <a:lstStyle/>
          <a:p>
            <a:fld id="{FE024F78-56A6-7740-B68D-8D4D026EDF3F}" type="slidenum">
              <a:rPr lang="en-US" smtClean="0"/>
              <a:pPr/>
              <a:t>5</a:t>
            </a:fld>
            <a:endParaRPr lang="en-US"/>
          </a:p>
        </p:txBody>
      </p:sp>
    </p:spTree>
    <p:extLst>
      <p:ext uri="{BB962C8B-B14F-4D97-AF65-F5344CB8AC3E}">
        <p14:creationId xmlns:p14="http://schemas.microsoft.com/office/powerpoint/2010/main" val="1751654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9">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rotWithShape="1">
          <a:blip r:embed="rId2">
            <a:alphaModFix amt="40000"/>
          </a:blip>
          <a:srcRect b="15730"/>
          <a:stretch/>
        </p:blipFill>
        <p:spPr>
          <a:xfrm>
            <a:off x="20" y="10"/>
            <a:ext cx="12191981" cy="6857990"/>
          </a:xfrm>
          <a:prstGeom prst="rect">
            <a:avLst/>
          </a:prstGeom>
        </p:spPr>
      </p:pic>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307910" y="365125"/>
            <a:ext cx="11046033" cy="1325563"/>
          </a:xfrm>
        </p:spPr>
        <p:txBody>
          <a:bodyPr>
            <a:normAutofit/>
          </a:bodyPr>
          <a:lstStyle/>
          <a:p>
            <a:r>
              <a:rPr lang="en-US">
                <a:solidFill>
                  <a:schemeClr val="accent3"/>
                </a:solidFill>
                <a:latin typeface="Times New Roman" panose="02020603050405020304" pitchFamily="18" charset="0"/>
                <a:cs typeface="Times New Roman" panose="02020603050405020304" pitchFamily="18" charset="0"/>
              </a:rPr>
              <a:t>V</a:t>
            </a:r>
            <a:r>
              <a:rPr lang="vi-VN">
                <a:solidFill>
                  <a:schemeClr val="accent3"/>
                </a:solidFill>
              </a:rPr>
              <a:t>. </a:t>
            </a:r>
            <a:r>
              <a:rPr lang="en-ID">
                <a:solidFill>
                  <a:schemeClr val="accent3"/>
                </a:solidFill>
              </a:rPr>
              <a:t>So sánh với hệ điều hành Windows</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587829" y="1324948"/>
            <a:ext cx="6484775" cy="5031402"/>
          </a:xfrm>
        </p:spPr>
        <p:txBody>
          <a:bodyPr>
            <a:noAutofit/>
          </a:bodyPr>
          <a:lstStyle/>
          <a:p>
            <a:r>
              <a:rPr lang="vi-VN" sz="2000" b="0" i="0">
                <a:solidFill>
                  <a:srgbClr val="FFFFFF"/>
                </a:solidFill>
                <a:effectLst/>
                <a:latin typeface="+mj-lt"/>
              </a:rPr>
              <a:t>  Nền tảng hệ điều hành này được ra mắt năm 1985 bởi Microsoft. Đã có nhiều phiên bản thông dụng như Windows XP, Windows 7, Windows 8</a:t>
            </a:r>
            <a:r>
              <a:rPr lang="en-US" sz="2000" b="0" i="0">
                <a:solidFill>
                  <a:srgbClr val="FFFFFF"/>
                </a:solidFill>
                <a:effectLst/>
                <a:latin typeface="+mj-lt"/>
              </a:rPr>
              <a:t>,</a:t>
            </a:r>
            <a:r>
              <a:rPr lang="vi-VN" sz="2000" b="0" i="0">
                <a:solidFill>
                  <a:srgbClr val="FFFFFF"/>
                </a:solidFill>
                <a:effectLst/>
                <a:latin typeface="+mj-lt"/>
              </a:rPr>
              <a:t> Windows 10 và đến nay là Windows 1</a:t>
            </a:r>
            <a:r>
              <a:rPr lang="en-US" sz="2000" b="0" i="0">
                <a:solidFill>
                  <a:srgbClr val="FFFFFF"/>
                </a:solidFill>
                <a:effectLst/>
                <a:latin typeface="+mj-lt"/>
              </a:rPr>
              <a:t>1</a:t>
            </a:r>
            <a:r>
              <a:rPr lang="vi-VN" sz="2000" b="0" i="0">
                <a:solidFill>
                  <a:srgbClr val="FFFFFF"/>
                </a:solidFill>
                <a:effectLst/>
                <a:latin typeface="+mj-lt"/>
              </a:rPr>
              <a:t>.</a:t>
            </a:r>
            <a:br>
              <a:rPr lang="vi-VN" sz="2000">
                <a:solidFill>
                  <a:srgbClr val="FFFFFF"/>
                </a:solidFill>
                <a:latin typeface="+mj-lt"/>
              </a:rPr>
            </a:br>
            <a:endParaRPr lang="en-US" sz="2000">
              <a:solidFill>
                <a:srgbClr val="FFFFFF"/>
              </a:solidFill>
              <a:latin typeface="+mj-lt"/>
            </a:endParaRPr>
          </a:p>
          <a:p>
            <a:r>
              <a:rPr lang="vi-VN" sz="2000" b="0" i="0">
                <a:solidFill>
                  <a:srgbClr val="FFFFFF"/>
                </a:solidFill>
                <a:effectLst/>
                <a:latin typeface="+mj-lt"/>
              </a:rPr>
              <a:t>  Ngoài ra, các phiên bản khác Window 98, Windows 2000, Windows Vista, Windows Sever,… đã góp phần tạo nên một Windows thống lĩnh thị phần desktop, trở thành hệ điều hành thông dụng với hầu như tất cả người dùng trên toàn thế giới.</a:t>
            </a:r>
            <a:br>
              <a:rPr lang="vi-VN" sz="2000">
                <a:solidFill>
                  <a:srgbClr val="FFFFFF"/>
                </a:solidFill>
                <a:latin typeface="+mj-lt"/>
              </a:rPr>
            </a:br>
            <a:endParaRPr lang="en-US" sz="2000">
              <a:solidFill>
                <a:srgbClr val="FFFFFF"/>
              </a:solidFill>
              <a:latin typeface="+mj-lt"/>
            </a:endParaRPr>
          </a:p>
          <a:p>
            <a:r>
              <a:rPr lang="vi-VN" sz="2000" b="0" i="0">
                <a:solidFill>
                  <a:srgbClr val="FFFFFF"/>
                </a:solidFill>
                <a:effectLst/>
                <a:latin typeface="+mj-lt"/>
              </a:rPr>
              <a:t>  Với định hướng thiên về các tác vụ giải trí, làm việc văn phòng với kho ứng dụng đồ sộ và khả năng thích nghi cao với nhiều dòng máy tính trên thị trường, Windows giúp bạn có nhiều lựa chọn hơn khi mua máy tính và sử dụng hệ điều hành này.</a:t>
            </a:r>
            <a:endParaRPr lang="en-US" sz="2000" b="1" i="1">
              <a:solidFill>
                <a:srgbClr val="FFFFFF"/>
              </a:solidFill>
              <a:latin typeface="+mj-lt"/>
              <a:cs typeface="Times New Roman" panose="02020603050405020304" pitchFamily="18" charset="0"/>
            </a:endParaRPr>
          </a:p>
        </p:txBody>
      </p:sp>
      <p:pic>
        <p:nvPicPr>
          <p:cNvPr id="2" name="Picture 1">
            <a:extLst>
              <a:ext uri="{FF2B5EF4-FFF2-40B4-BE49-F238E27FC236}">
                <a16:creationId xmlns:a16="http://schemas.microsoft.com/office/drawing/2014/main" id="{0D3E4DFC-298E-5AF2-325C-B98FA1C0A295}"/>
              </a:ext>
            </a:extLst>
          </p:cNvPr>
          <p:cNvPicPr>
            <a:picLocks noChangeAspect="1"/>
          </p:cNvPicPr>
          <p:nvPr/>
        </p:nvPicPr>
        <p:blipFill rotWithShape="1">
          <a:blip r:embed="rId3"/>
          <a:srcRect l="17866" r="16564" b="2"/>
          <a:stretch/>
        </p:blipFill>
        <p:spPr>
          <a:xfrm>
            <a:off x="6829126" y="1805406"/>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a:xfrm>
            <a:off x="8610600" y="6356350"/>
            <a:ext cx="2743200" cy="365125"/>
          </a:xfrm>
        </p:spPr>
        <p:txBody>
          <a:bodyPr>
            <a:normAutofit/>
          </a:bodyPr>
          <a:lstStyle/>
          <a:p>
            <a:pPr>
              <a:spcAft>
                <a:spcPts val="600"/>
              </a:spcAft>
            </a:pPr>
            <a:fld id="{FE024F78-56A6-7740-B68D-8D4D026EDF3F}" type="slidenum">
              <a:rPr lang="en-US" smtClean="0">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3452541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en-US">
                <a:solidFill>
                  <a:srgbClr val="00B0F0"/>
                </a:solidFill>
                <a:latin typeface="Times New Roman" panose="02020603050405020304" pitchFamily="18" charset="0"/>
                <a:cs typeface="Times New Roman" panose="02020603050405020304" pitchFamily="18" charset="0"/>
              </a:rPr>
              <a:t>V</a:t>
            </a:r>
            <a:r>
              <a:rPr lang="vi-VN">
                <a:solidFill>
                  <a:srgbClr val="00B0F0"/>
                </a:solidFill>
              </a:rPr>
              <a:t>I. </a:t>
            </a:r>
            <a:r>
              <a:rPr lang="en-US">
                <a:solidFill>
                  <a:srgbClr val="00B0F0"/>
                </a:solidFill>
                <a:latin typeface="Times New Roman" panose="02020603050405020304" pitchFamily="18" charset="0"/>
                <a:cs typeface="Times New Roman" panose="02020603050405020304" pitchFamily="18" charset="0"/>
              </a:rPr>
              <a:t>Ưu nhược điểm của Window</a:t>
            </a:r>
            <a:endParaRPr lang="en-ID">
              <a:solidFill>
                <a:srgbClr val="00B0F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a:bodyPr>
          <a:lstStyle/>
          <a:p>
            <a:pPr algn="l">
              <a:buFont typeface="Wingdings" panose="05000000000000000000" pitchFamily="2" charset="2"/>
              <a:buChar char="Ø"/>
            </a:pPr>
            <a:r>
              <a:rPr lang="vi-VN" sz="2200" b="1" i="0">
                <a:effectLst/>
                <a:latin typeface="+mj-lt"/>
              </a:rPr>
              <a:t>Được nhiều nhà sản xuất phần cứng ưa chuộng</a:t>
            </a:r>
            <a:endParaRPr lang="en-US" sz="2200" b="1" i="0">
              <a:effectLst/>
              <a:latin typeface="+mj-lt"/>
            </a:endParaRPr>
          </a:p>
          <a:p>
            <a:pPr lvl="1"/>
            <a:r>
              <a:rPr lang="vi-VN" sz="1800" i="0">
                <a:solidFill>
                  <a:schemeClr val="accent1">
                    <a:lumMod val="60000"/>
                    <a:lumOff val="40000"/>
                  </a:schemeClr>
                </a:solidFill>
                <a:effectLst/>
                <a:latin typeface="+mj-lt"/>
              </a:rPr>
              <a:t>  Hầu hết các nhà sản xuất máy tính hiện nay đều lựa chọn trang bị cho sản phẩm của mình hệ điều hành Windows, điều này đồng nghĩa với việc bạn sẽ có nhiều lựa chọn thương hiệu hơn khi mua máy tính, chẳng hạn như Asus, Acer, HP, Dell,...</a:t>
            </a:r>
          </a:p>
          <a:p>
            <a:pPr algn="l">
              <a:buFont typeface="Wingdings" panose="05000000000000000000" pitchFamily="2" charset="2"/>
              <a:buChar char="Ø"/>
            </a:pPr>
            <a:r>
              <a:rPr lang="en-US" sz="2200" b="1" i="0">
                <a:effectLst/>
                <a:latin typeface="Times New Roman" panose="02020603050405020304" pitchFamily="18" charset="0"/>
                <a:cs typeface="Times New Roman" panose="02020603050405020304" pitchFamily="18" charset="0"/>
              </a:rPr>
              <a:t>Kho ứng dụng phong phú:</a:t>
            </a:r>
          </a:p>
          <a:p>
            <a:pPr lvl="1"/>
            <a:r>
              <a:rPr lang="vi-VN" sz="1800" i="0">
                <a:solidFill>
                  <a:schemeClr val="accent1">
                    <a:lumMod val="60000"/>
                    <a:lumOff val="40000"/>
                  </a:schemeClr>
                </a:solidFill>
                <a:effectLst/>
                <a:latin typeface="+mj-lt"/>
              </a:rPr>
              <a:t>  Windows được trang bị kho ứng dụng phong phú phục vụ cho nhu cầu sử dụng trong môi trường văn phòng, giải trí, có thể dễ dàng giả lập các ứng dụng trên Android hoặc iOS.</a:t>
            </a:r>
            <a:endParaRPr lang="en-US" sz="2000" i="0">
              <a:effectLst/>
              <a:latin typeface="+mj-lt"/>
              <a:cs typeface="Times New Roman" panose="02020603050405020304" pitchFamily="18" charset="0"/>
            </a:endParaRPr>
          </a:p>
          <a:p>
            <a:pPr algn="l">
              <a:buFont typeface="Wingdings" panose="05000000000000000000" pitchFamily="2" charset="2"/>
              <a:buChar char="Ø"/>
            </a:pPr>
            <a:r>
              <a:rPr lang="en-US" sz="2200" b="1" i="0">
                <a:effectLst/>
                <a:latin typeface="Times New Roman" panose="02020603050405020304" pitchFamily="18" charset="0"/>
                <a:cs typeface="Times New Roman" panose="02020603050405020304" pitchFamily="18" charset="0"/>
              </a:rPr>
              <a:t>Đa dạng mức giá để lựa chọn:</a:t>
            </a:r>
          </a:p>
          <a:p>
            <a:pPr lvl="1"/>
            <a:r>
              <a:rPr lang="vi-VN" sz="1800" i="0">
                <a:solidFill>
                  <a:schemeClr val="accent1">
                    <a:lumMod val="60000"/>
                    <a:lumOff val="40000"/>
                  </a:schemeClr>
                </a:solidFill>
                <a:effectLst/>
                <a:latin typeface="+mj-lt"/>
              </a:rPr>
              <a:t>  Dù bạn muốn mua những chiếc laptop giá rẻ hay những dòng cao cấp thì đều có thể trải nghiệm hệ điều hành Windows. Hệ điều hành này phủ kín mọi phân khúc giá, cho người tiêu dùng nhiều lựa chọn hơn.</a:t>
            </a:r>
          </a:p>
          <a:p>
            <a:pPr lvl="1"/>
            <a:endParaRPr lang="en-US" sz="2000" b="1" i="0">
              <a:effectLst/>
              <a:latin typeface="+mj-lt"/>
              <a:cs typeface="Times New Roman" panose="02020603050405020304" pitchFamily="18" charset="0"/>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72200" y="1321726"/>
            <a:ext cx="6054638" cy="5536274"/>
          </a:xfrm>
        </p:spPr>
        <p:txBody>
          <a:bodyPr>
            <a:normAutofit/>
          </a:bodyPr>
          <a:lstStyle/>
          <a:p>
            <a:pPr algn="l">
              <a:buFont typeface="Wingdings" panose="05000000000000000000" pitchFamily="2" charset="2"/>
              <a:buChar char="Ø"/>
            </a:pPr>
            <a:r>
              <a:rPr lang="vi-VN" sz="2200" b="1" i="0">
                <a:effectLst/>
                <a:latin typeface="+mj-lt"/>
              </a:rPr>
              <a:t>Vẫn đề về bản quyền:</a:t>
            </a:r>
            <a:endParaRPr lang="en-US" sz="2200" b="1">
              <a:latin typeface="+mj-lt"/>
            </a:endParaRPr>
          </a:p>
          <a:p>
            <a:pPr lvl="1"/>
            <a:r>
              <a:rPr lang="vi-VN" sz="1800" i="0">
                <a:solidFill>
                  <a:schemeClr val="accent1">
                    <a:lumMod val="60000"/>
                    <a:lumOff val="40000"/>
                  </a:schemeClr>
                </a:solidFill>
                <a:effectLst/>
                <a:latin typeface="+mj-lt"/>
              </a:rPr>
              <a:t>  Hiện nay số lượng hoặc tỷ lệ người sử dụng Windows "lậu" rất cao, đặc biệt ở Việt Nam. Điều này dẫn đến nhiều rủi ro trong quá trình sử dụng như mất dữ liệu, thông tin cá nhân, ảnh hưởng hiệu suất làm việc của thiết bị,...</a:t>
            </a:r>
            <a:endParaRPr lang="en-US" sz="1800">
              <a:solidFill>
                <a:schemeClr val="accent1">
                  <a:lumMod val="60000"/>
                  <a:lumOff val="40000"/>
                </a:schemeClr>
              </a:solidFill>
              <a:latin typeface="+mj-lt"/>
            </a:endParaRPr>
          </a:p>
          <a:p>
            <a:pPr>
              <a:buFont typeface="Wingdings" panose="05000000000000000000" pitchFamily="2" charset="2"/>
              <a:buChar char="Ø"/>
            </a:pPr>
            <a:r>
              <a:rPr lang="vi-VN" sz="2000" i="0">
                <a:effectLst/>
                <a:latin typeface="+mj-lt"/>
              </a:rPr>
              <a:t> </a:t>
            </a:r>
            <a:r>
              <a:rPr lang="vi-VN" sz="2200" b="1" i="0">
                <a:effectLst/>
                <a:latin typeface="+mj-lt"/>
              </a:rPr>
              <a:t>Vấn đề bảo mật: </a:t>
            </a:r>
            <a:endParaRPr lang="en-US" sz="2200" b="1" i="0">
              <a:effectLst/>
              <a:latin typeface="+mj-lt"/>
            </a:endParaRPr>
          </a:p>
          <a:p>
            <a:pPr lvl="1"/>
            <a:r>
              <a:rPr lang="vi-VN" sz="1800" i="0">
                <a:solidFill>
                  <a:schemeClr val="accent1">
                    <a:lumMod val="60000"/>
                    <a:lumOff val="40000"/>
                  </a:schemeClr>
                </a:solidFill>
                <a:effectLst/>
                <a:latin typeface="+mj-lt"/>
              </a:rPr>
              <a:t>  Do được sử dụng phổ biến trên toàn thế giới nên Windows là mục tiêu ưu tiên của nhiều "Hacker" nổi tiếng, phần lớn các phần mềm có chứa virus đều được sinh ra dành cho Windows. </a:t>
            </a:r>
            <a:endParaRPr lang="en-US" sz="2000" i="0">
              <a:effectLst/>
              <a:latin typeface="+mj-lt"/>
            </a:endParaRPr>
          </a:p>
          <a:p>
            <a:pPr algn="l">
              <a:buFont typeface="Wingdings" panose="05000000000000000000" pitchFamily="2" charset="2"/>
              <a:buChar char="Ø"/>
            </a:pPr>
            <a:r>
              <a:rPr lang="vi-VN" sz="2200" b="1" i="0">
                <a:effectLst/>
                <a:latin typeface="+mj-lt"/>
              </a:rPr>
              <a:t>Hỗ trợ nâng cấp chưa thực sự tối ưu:</a:t>
            </a:r>
            <a:endParaRPr lang="en-US" sz="2200" b="1" i="0">
              <a:effectLst/>
              <a:latin typeface="+mj-lt"/>
            </a:endParaRPr>
          </a:p>
          <a:p>
            <a:pPr lvl="1"/>
            <a:r>
              <a:rPr lang="vi-VN" sz="2000" i="0">
                <a:effectLst/>
                <a:latin typeface="+mj-lt"/>
              </a:rPr>
              <a:t>   </a:t>
            </a:r>
            <a:r>
              <a:rPr lang="vi-VN" sz="1800" i="0">
                <a:solidFill>
                  <a:schemeClr val="accent1">
                    <a:lumMod val="60000"/>
                    <a:lumOff val="40000"/>
                  </a:schemeClr>
                </a:solidFill>
                <a:effectLst/>
                <a:latin typeface="+mj-lt"/>
              </a:rPr>
              <a:t>Microsoft thường tung ra các bản cập nhật bổ sung, đi kèm với đó là những yêu cầu về phần cứng. Nếu cấu hình laptop không đủ mạnh, thiết bị đó sẽ không thể cập nhật bản nâng cấp mới này.</a:t>
            </a:r>
          </a:p>
          <a:p>
            <a:pPr marL="457200" lvl="1" indent="0">
              <a:buNone/>
            </a:pPr>
            <a:endParaRPr lang="en-US" sz="2000" b="1">
              <a:latin typeface="+mj-lt"/>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7</a:t>
            </a:fld>
            <a:endParaRPr lang="en-US">
              <a:latin typeface="+mj-lt"/>
            </a:endParaRPr>
          </a:p>
        </p:txBody>
      </p:sp>
    </p:spTree>
    <p:extLst>
      <p:ext uri="{BB962C8B-B14F-4D97-AF65-F5344CB8AC3E}">
        <p14:creationId xmlns:p14="http://schemas.microsoft.com/office/powerpoint/2010/main" val="32995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2A46066-00A8-8E38-6D1E-FC09CDC1CFE5}"/>
              </a:ext>
            </a:extLst>
          </p:cNvPr>
          <p:cNvPicPr>
            <a:picLocks noChangeAspect="1"/>
          </p:cNvPicPr>
          <p:nvPr/>
        </p:nvPicPr>
        <p:blipFill rotWithShape="1">
          <a:blip r:embed="rId2"/>
          <a:srcRect t="12154" r="-3" b="33187"/>
          <a:stretch/>
        </p:blipFill>
        <p:spPr>
          <a:xfrm>
            <a:off x="5869155" y="10"/>
            <a:ext cx="626575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p:spPr>
      </p:pic>
      <p:pic>
        <p:nvPicPr>
          <p:cNvPr id="8" name="Picture 7">
            <a:extLst>
              <a:ext uri="{FF2B5EF4-FFF2-40B4-BE49-F238E27FC236}">
                <a16:creationId xmlns:a16="http://schemas.microsoft.com/office/drawing/2014/main" id="{CFE94828-9022-45A1-5461-2637B1CE7CF9}"/>
              </a:ext>
            </a:extLst>
          </p:cNvPr>
          <p:cNvPicPr>
            <a:picLocks noChangeAspect="1"/>
          </p:cNvPicPr>
          <p:nvPr/>
        </p:nvPicPr>
        <p:blipFill rotWithShape="1">
          <a:blip r:embed="rId3"/>
          <a:srcRect t="9412" r="-2" b="12200"/>
          <a:stretch/>
        </p:blipFill>
        <p:spPr>
          <a:xfrm>
            <a:off x="7341811" y="1586203"/>
            <a:ext cx="4850187" cy="2481944"/>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p:spPr>
      </p:pic>
      <p:pic>
        <p:nvPicPr>
          <p:cNvPr id="2" name="Picture 1">
            <a:extLst>
              <a:ext uri="{FF2B5EF4-FFF2-40B4-BE49-F238E27FC236}">
                <a16:creationId xmlns:a16="http://schemas.microsoft.com/office/drawing/2014/main" id="{F71B5A20-9F29-5CB2-9DD8-C676D81BD20E}"/>
              </a:ext>
            </a:extLst>
          </p:cNvPr>
          <p:cNvPicPr>
            <a:picLocks noChangeAspect="1"/>
          </p:cNvPicPr>
          <p:nvPr/>
        </p:nvPicPr>
        <p:blipFill rotWithShape="1">
          <a:blip r:embed="rId4"/>
          <a:srcRect b="1502"/>
          <a:stretch/>
        </p:blipFill>
        <p:spPr>
          <a:xfrm>
            <a:off x="8378890" y="4133462"/>
            <a:ext cx="3813110" cy="2532387"/>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p:spPr>
      </p:pic>
      <p:sp>
        <p:nvSpPr>
          <p:cNvPr id="31" name="Freeform 16">
            <a:extLst>
              <a:ext uri="{FF2B5EF4-FFF2-40B4-BE49-F238E27FC236}">
                <a16:creationId xmlns:a16="http://schemas.microsoft.com/office/drawing/2014/main" id="{98BA90CC-0056-473E-80AE-8CB0EE6AC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0203"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Freeform: Shape 32">
            <a:extLst>
              <a:ext uri="{FF2B5EF4-FFF2-40B4-BE49-F238E27FC236}">
                <a16:creationId xmlns:a16="http://schemas.microsoft.com/office/drawing/2014/main" id="{2396E232-7219-4009-893A-28527CAD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02664"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09BB302D-301E-A582-0E22-2CC0A0BAEBE3}"/>
              </a:ext>
            </a:extLst>
          </p:cNvPr>
          <p:cNvSpPr>
            <a:spLocks noGrp="1"/>
          </p:cNvSpPr>
          <p:nvPr>
            <p:ph type="title"/>
          </p:nvPr>
        </p:nvSpPr>
        <p:spPr>
          <a:xfrm>
            <a:off x="67620" y="205014"/>
            <a:ext cx="8593494" cy="1325563"/>
          </a:xfrm>
        </p:spPr>
        <p:txBody>
          <a:bodyPr>
            <a:normAutofit/>
          </a:bodyPr>
          <a:lstStyle/>
          <a:p>
            <a:r>
              <a:rPr lang="en-US">
                <a:solidFill>
                  <a:schemeClr val="accent3"/>
                </a:solidFill>
                <a:latin typeface="Times New Roman" panose="02020603050405020304" pitchFamily="18" charset="0"/>
                <a:cs typeface="Times New Roman" panose="02020603050405020304" pitchFamily="18" charset="0"/>
              </a:rPr>
              <a:t>VII</a:t>
            </a:r>
            <a:r>
              <a:rPr lang="vi-VN">
                <a:solidFill>
                  <a:schemeClr val="accent3"/>
                </a:solidFill>
              </a:rPr>
              <a:t>. </a:t>
            </a:r>
            <a:r>
              <a:rPr lang="en-ID">
                <a:solidFill>
                  <a:schemeClr val="accent3"/>
                </a:solidFill>
              </a:rPr>
              <a:t>So sánh với hệ điều hành MacOS</a:t>
            </a:r>
          </a:p>
        </p:txBody>
      </p:sp>
      <p:sp>
        <p:nvSpPr>
          <p:cNvPr id="6" name="Content Placeholder 5">
            <a:extLst>
              <a:ext uri="{FF2B5EF4-FFF2-40B4-BE49-F238E27FC236}">
                <a16:creationId xmlns:a16="http://schemas.microsoft.com/office/drawing/2014/main" id="{62C264EC-CAAE-AC0E-504D-E97A976F95C2}"/>
              </a:ext>
            </a:extLst>
          </p:cNvPr>
          <p:cNvSpPr>
            <a:spLocks noGrp="1"/>
          </p:cNvSpPr>
          <p:nvPr>
            <p:ph idx="1"/>
          </p:nvPr>
        </p:nvSpPr>
        <p:spPr>
          <a:xfrm>
            <a:off x="732202" y="2021249"/>
            <a:ext cx="6265757" cy="4155713"/>
          </a:xfrm>
        </p:spPr>
        <p:txBody>
          <a:bodyPr>
            <a:normAutofit/>
          </a:bodyPr>
          <a:lstStyle/>
          <a:p>
            <a:r>
              <a:rPr lang="vi-VN" sz="2000" b="0" i="0">
                <a:effectLst/>
                <a:latin typeface="+mj-lt"/>
              </a:rPr>
              <a:t>  </a:t>
            </a:r>
            <a:r>
              <a:rPr lang="vi-VN" sz="2100" b="0" i="0">
                <a:effectLst/>
                <a:latin typeface="+mj-lt"/>
              </a:rPr>
              <a:t>Hệ điều hành này được ra mắt vào năm 1984, tính đến nay đã trải qua khá nhiều bản nâng cấp với tên gọi gắn với các con vật họ nhà mèo (chắc bác Steve Jobs thích mèo hoặc muốn truyền tải thông điệp MacOS hoạt động nhanh như cách những con vật họ mèo di chuyển): Cheetah, Puma, Jaguar, Panther, Tiger, Leopard, Snow Leopard, Lion…</a:t>
            </a:r>
            <a:br>
              <a:rPr lang="vi-VN" sz="2100">
                <a:latin typeface="+mj-lt"/>
              </a:rPr>
            </a:br>
            <a:endParaRPr lang="en-US" sz="2100">
              <a:latin typeface="+mj-lt"/>
            </a:endParaRPr>
          </a:p>
          <a:p>
            <a:r>
              <a:rPr lang="vi-VN" sz="2100" b="0" i="0">
                <a:effectLst/>
                <a:latin typeface="+mj-lt"/>
              </a:rPr>
              <a:t>   Là một thành phần trong hệ sinh thái khép kín của Apple nên MacOS có khả năng tối ưu rất tốt với các thiết bị từ nhà Táo, cho khả năng vận hành mượt mà và ổn định.</a:t>
            </a:r>
            <a:endParaRPr lang="en-US" sz="2100" b="1" i="1">
              <a:latin typeface="+mj-lt"/>
              <a:cs typeface="Times New Roman" panose="02020603050405020304" pitchFamily="18" charset="0"/>
            </a:endParaRPr>
          </a:p>
        </p:txBody>
      </p:sp>
      <p:sp>
        <p:nvSpPr>
          <p:cNvPr id="5" name="Slide Number Placeholder 4">
            <a:extLst>
              <a:ext uri="{FF2B5EF4-FFF2-40B4-BE49-F238E27FC236}">
                <a16:creationId xmlns:a16="http://schemas.microsoft.com/office/drawing/2014/main" id="{0071F0DD-FA91-F26B-38BA-433CBF6F349E}"/>
              </a:ext>
            </a:extLst>
          </p:cNvPr>
          <p:cNvSpPr>
            <a:spLocks noGrp="1"/>
          </p:cNvSpPr>
          <p:nvPr>
            <p:ph type="sldNum" sz="quarter" idx="12"/>
          </p:nvPr>
        </p:nvSpPr>
        <p:spPr>
          <a:xfrm>
            <a:off x="9246220" y="6356350"/>
            <a:ext cx="2107580" cy="365125"/>
          </a:xfrm>
        </p:spPr>
        <p:txBody>
          <a:bodyPr anchor="ctr">
            <a:normAutofit/>
          </a:bodyPr>
          <a:lstStyle/>
          <a:p>
            <a:pPr>
              <a:spcAft>
                <a:spcPts val="600"/>
              </a:spcAft>
            </a:pPr>
            <a:fld id="{FE024F78-56A6-7740-B68D-8D4D026EDF3F}" type="slidenum">
              <a:rPr lang="en-US" smtClean="0">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188356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ckground pattern">
            <a:extLst>
              <a:ext uri="{FF2B5EF4-FFF2-40B4-BE49-F238E27FC236}">
                <a16:creationId xmlns:a16="http://schemas.microsoft.com/office/drawing/2014/main" id="{EC542986-FCF1-7282-D481-2F3856B5F775}"/>
              </a:ext>
            </a:extLst>
          </p:cNvPr>
          <p:cNvPicPr>
            <a:picLocks noChangeAspect="1"/>
          </p:cNvPicPr>
          <p:nvPr/>
        </p:nvPicPr>
        <p:blipFill>
          <a:blip r:embed="rId2"/>
          <a:stretch>
            <a:fillRect/>
          </a:stretch>
        </p:blipFill>
        <p:spPr>
          <a:xfrm>
            <a:off x="0" y="0"/>
            <a:ext cx="12226838" cy="6858000"/>
          </a:xfrm>
          <a:prstGeom prst="rect">
            <a:avLst/>
          </a:prstGeom>
        </p:spPr>
      </p:pic>
      <p:sp>
        <p:nvSpPr>
          <p:cNvPr id="3" name="Title 2">
            <a:extLst>
              <a:ext uri="{FF2B5EF4-FFF2-40B4-BE49-F238E27FC236}">
                <a16:creationId xmlns:a16="http://schemas.microsoft.com/office/drawing/2014/main" id="{F72F8354-0AED-89D1-72B6-6A05C7FFCA81}"/>
              </a:ext>
            </a:extLst>
          </p:cNvPr>
          <p:cNvSpPr>
            <a:spLocks noGrp="1"/>
          </p:cNvSpPr>
          <p:nvPr>
            <p:ph type="title"/>
          </p:nvPr>
        </p:nvSpPr>
        <p:spPr>
          <a:xfrm>
            <a:off x="0" y="2"/>
            <a:ext cx="12226838" cy="919190"/>
          </a:xfrm>
        </p:spPr>
        <p:txBody>
          <a:bodyPr>
            <a:normAutofit/>
          </a:bodyPr>
          <a:lstStyle/>
          <a:p>
            <a:pPr algn="l"/>
            <a:r>
              <a:rPr lang="en-US">
                <a:solidFill>
                  <a:srgbClr val="00B0F0"/>
                </a:solidFill>
                <a:latin typeface="Times New Roman" panose="02020603050405020304" pitchFamily="18" charset="0"/>
                <a:cs typeface="Times New Roman" panose="02020603050405020304" pitchFamily="18" charset="0"/>
              </a:rPr>
              <a:t>VIII</a:t>
            </a:r>
            <a:r>
              <a:rPr lang="vi-VN">
                <a:solidFill>
                  <a:srgbClr val="00B0F0"/>
                </a:solidFill>
              </a:rPr>
              <a:t>. </a:t>
            </a:r>
            <a:r>
              <a:rPr lang="en-US">
                <a:solidFill>
                  <a:srgbClr val="00B0F0"/>
                </a:solidFill>
                <a:latin typeface="Times New Roman" panose="02020603050405020304" pitchFamily="18" charset="0"/>
                <a:cs typeface="Times New Roman" panose="02020603050405020304" pitchFamily="18" charset="0"/>
              </a:rPr>
              <a:t>Ưu nhược điểm của MacOS</a:t>
            </a:r>
            <a:endParaRPr lang="en-ID">
              <a:solidFill>
                <a:srgbClr val="00B0F0"/>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D6AF17C2-9003-3923-5BAB-D4CC5B372076}"/>
              </a:ext>
            </a:extLst>
          </p:cNvPr>
          <p:cNvSpPr>
            <a:spLocks noGrp="1"/>
          </p:cNvSpPr>
          <p:nvPr>
            <p:ph type="body" idx="1"/>
          </p:nvPr>
        </p:nvSpPr>
        <p:spPr>
          <a:xfrm>
            <a:off x="0" y="856212"/>
            <a:ext cx="5997575" cy="46551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Ưu điểm</a:t>
            </a:r>
          </a:p>
        </p:txBody>
      </p:sp>
      <p:sp>
        <p:nvSpPr>
          <p:cNvPr id="7" name="Content Placeholder 6">
            <a:extLst>
              <a:ext uri="{FF2B5EF4-FFF2-40B4-BE49-F238E27FC236}">
                <a16:creationId xmlns:a16="http://schemas.microsoft.com/office/drawing/2014/main" id="{59B727F2-4FBD-238A-5EEF-C29D1977F187}"/>
              </a:ext>
            </a:extLst>
          </p:cNvPr>
          <p:cNvSpPr>
            <a:spLocks noGrp="1"/>
          </p:cNvSpPr>
          <p:nvPr>
            <p:ph sz="half" idx="2"/>
          </p:nvPr>
        </p:nvSpPr>
        <p:spPr>
          <a:xfrm>
            <a:off x="0" y="1246910"/>
            <a:ext cx="5997575" cy="5611090"/>
          </a:xfrm>
        </p:spPr>
        <p:txBody>
          <a:bodyPr>
            <a:normAutofit/>
          </a:bodyPr>
          <a:lstStyle/>
          <a:p>
            <a:pPr lvl="1">
              <a:buFont typeface="Wingdings" panose="05000000000000000000" pitchFamily="2" charset="2"/>
              <a:buChar char="Ø"/>
            </a:pPr>
            <a:r>
              <a:rPr lang="vi-VN" b="1" i="0">
                <a:effectLst/>
                <a:latin typeface="+mj-lt"/>
              </a:rPr>
              <a:t>Tương thích với hệ sinh thái của Apple: </a:t>
            </a:r>
            <a:endParaRPr lang="en-US" b="1" i="0">
              <a:effectLst/>
              <a:latin typeface="+mj-lt"/>
            </a:endParaRPr>
          </a:p>
          <a:p>
            <a:pPr lvl="2"/>
            <a:r>
              <a:rPr lang="vi-VN" b="1" i="0">
                <a:solidFill>
                  <a:schemeClr val="accent1">
                    <a:lumMod val="60000"/>
                    <a:lumOff val="40000"/>
                  </a:schemeClr>
                </a:solidFill>
                <a:effectLst/>
                <a:latin typeface="+mj-lt"/>
              </a:rPr>
              <a:t>  Apple hạn chế cấp quyền cho bên thứ ba can thiệp vào hệ điều hành của họ, do đó bạn có thể hoàn toàn yên tâm về vấn đề bảo mật cũng như các tác nhân làm chậm hệ thống, đảm bảo trải nghiệm trơn tru nhất. </a:t>
            </a:r>
          </a:p>
          <a:p>
            <a:pPr lvl="2"/>
            <a:endParaRPr lang="en-US" b="1">
              <a:latin typeface="+mj-lt"/>
              <a:cs typeface="Times New Roman" panose="02020603050405020304" pitchFamily="18" charset="0"/>
            </a:endParaRPr>
          </a:p>
          <a:p>
            <a:pPr lvl="1">
              <a:buFont typeface="Wingdings" panose="05000000000000000000" pitchFamily="2" charset="2"/>
              <a:buChar char="Ø"/>
            </a:pPr>
            <a:r>
              <a:rPr lang="en-US" b="1" i="0">
                <a:effectLst/>
                <a:latin typeface="+mj-lt"/>
              </a:rPr>
              <a:t> </a:t>
            </a:r>
            <a:r>
              <a:rPr lang="en-US" b="1" i="0">
                <a:effectLst/>
                <a:latin typeface="Times New Roman" panose="02020603050405020304" pitchFamily="18" charset="0"/>
                <a:cs typeface="Times New Roman" panose="02020603050405020304" pitchFamily="18" charset="0"/>
              </a:rPr>
              <a:t>Độ ổn định, bảo mật cao:</a:t>
            </a:r>
          </a:p>
          <a:p>
            <a:pPr lvl="2"/>
            <a:r>
              <a:rPr lang="vi-VN" b="1" i="0">
                <a:solidFill>
                  <a:schemeClr val="accent1">
                    <a:lumMod val="60000"/>
                    <a:lumOff val="40000"/>
                  </a:schemeClr>
                </a:solidFill>
                <a:effectLst/>
                <a:latin typeface="+mj-lt"/>
              </a:rPr>
              <a:t>  Apple xây dựng một hệ sinh thái mà ở đó, người dùng có thể kết nối các thiết bị với nhau một cách dễ dàng. Người dùng Apple có thể sử dụng các ứng dụng iPhone, iPad ngay trên chiếc MacBook của họ.</a:t>
            </a:r>
          </a:p>
          <a:p>
            <a:pPr lvl="2"/>
            <a:endParaRPr lang="en-US" b="1" i="0">
              <a:effectLst/>
              <a:latin typeface="+mj-lt"/>
            </a:endParaRPr>
          </a:p>
          <a:p>
            <a:pPr marL="457200" lvl="1" indent="0">
              <a:buNone/>
            </a:pPr>
            <a:endParaRPr lang="en-US" sz="1600" b="1">
              <a:latin typeface="Times New Roman" panose="02020603050405020304" pitchFamily="18" charset="0"/>
            </a:endParaRPr>
          </a:p>
        </p:txBody>
      </p:sp>
      <p:sp>
        <p:nvSpPr>
          <p:cNvPr id="10" name="Text Placeholder 9">
            <a:extLst>
              <a:ext uri="{FF2B5EF4-FFF2-40B4-BE49-F238E27FC236}">
                <a16:creationId xmlns:a16="http://schemas.microsoft.com/office/drawing/2014/main" id="{879D7550-2B84-2DA6-755C-41EAED204276}"/>
              </a:ext>
            </a:extLst>
          </p:cNvPr>
          <p:cNvSpPr>
            <a:spLocks noGrp="1"/>
          </p:cNvSpPr>
          <p:nvPr>
            <p:ph type="body" sz="quarter" idx="3"/>
          </p:nvPr>
        </p:nvSpPr>
        <p:spPr>
          <a:xfrm>
            <a:off x="6172200" y="919192"/>
            <a:ext cx="6019800" cy="402533"/>
          </a:xfrm>
        </p:spPr>
        <p:txBody>
          <a:bodyPr>
            <a:normAutofit lnSpcReduction="10000"/>
          </a:bodyPr>
          <a:lstStyle/>
          <a:p>
            <a:pPr algn="ctr"/>
            <a:r>
              <a:rPr lang="en-US" b="0">
                <a:solidFill>
                  <a:schemeClr val="accent6">
                    <a:lumMod val="60000"/>
                    <a:lumOff val="40000"/>
                  </a:schemeClr>
                </a:solidFill>
                <a:latin typeface="Times New Roman" panose="02020603050405020304" pitchFamily="18" charset="0"/>
                <a:cs typeface="Times New Roman" panose="02020603050405020304" pitchFamily="18" charset="0"/>
              </a:rPr>
              <a:t>Nhược điểm</a:t>
            </a:r>
          </a:p>
        </p:txBody>
      </p:sp>
      <p:sp>
        <p:nvSpPr>
          <p:cNvPr id="11" name="Content Placeholder 10">
            <a:extLst>
              <a:ext uri="{FF2B5EF4-FFF2-40B4-BE49-F238E27FC236}">
                <a16:creationId xmlns:a16="http://schemas.microsoft.com/office/drawing/2014/main" id="{68011ECB-5EBF-B60A-AD25-98E6ED427259}"/>
              </a:ext>
            </a:extLst>
          </p:cNvPr>
          <p:cNvSpPr>
            <a:spLocks noGrp="1"/>
          </p:cNvSpPr>
          <p:nvPr>
            <p:ph sz="quarter" idx="4"/>
          </p:nvPr>
        </p:nvSpPr>
        <p:spPr>
          <a:xfrm>
            <a:off x="6194427" y="1321726"/>
            <a:ext cx="6054638" cy="5536274"/>
          </a:xfrm>
        </p:spPr>
        <p:txBody>
          <a:bodyPr>
            <a:normAutofit/>
          </a:bodyPr>
          <a:lstStyle/>
          <a:p>
            <a:pPr>
              <a:buFont typeface="Wingdings" panose="05000000000000000000" pitchFamily="2" charset="2"/>
              <a:buChar char="Ø"/>
            </a:pPr>
            <a:r>
              <a:rPr lang="en-US" sz="2400" b="1" i="0">
                <a:effectLst/>
                <a:latin typeface="Times New Roman" panose="02020603050405020304" pitchFamily="18" charset="0"/>
                <a:cs typeface="Times New Roman" panose="02020603050405020304" pitchFamily="18" charset="0"/>
              </a:rPr>
              <a:t>Kho ứng dụng không phong phú:</a:t>
            </a:r>
          </a:p>
          <a:p>
            <a:pPr lvl="1"/>
            <a:r>
              <a:rPr lang="vi-VN" sz="2000" b="1" i="0">
                <a:solidFill>
                  <a:schemeClr val="accent1">
                    <a:lumMod val="60000"/>
                    <a:lumOff val="40000"/>
                  </a:schemeClr>
                </a:solidFill>
                <a:effectLst/>
                <a:latin typeface="+mj-lt"/>
              </a:rPr>
              <a:t>  Dưới hệ sinh thái khép kín, Apple kiểm soát rất chặt chẽ các ứng dụng trước khi đưa lên cửa hàng ứng dụng, dẫn đến kho ứng dụng khá "hiu hắt" cho cộng đồng người dùng MacOS.</a:t>
            </a:r>
          </a:p>
          <a:p>
            <a:pPr lvl="1"/>
            <a:endParaRPr lang="en-US" sz="2000" b="1" i="0">
              <a:effectLst/>
              <a:latin typeface="+mj-lt"/>
            </a:endParaRPr>
          </a:p>
          <a:p>
            <a:pPr>
              <a:buFont typeface="Wingdings" panose="05000000000000000000" pitchFamily="2" charset="2"/>
              <a:buChar char="Ø"/>
            </a:pPr>
            <a:r>
              <a:rPr lang="en-US" sz="2400" b="1" i="0">
                <a:effectLst/>
                <a:latin typeface="Times New Roman" panose="02020603050405020304" pitchFamily="18" charset="0"/>
                <a:cs typeface="Times New Roman" panose="02020603050405020304" pitchFamily="18" charset="0"/>
              </a:rPr>
              <a:t>Giá thành cao, khó tiếp cận:</a:t>
            </a:r>
            <a:endParaRPr lang="en-US" sz="2400" b="1">
              <a:latin typeface="Times New Roman" panose="02020603050405020304" pitchFamily="18" charset="0"/>
              <a:cs typeface="Times New Roman" panose="02020603050405020304" pitchFamily="18" charset="0"/>
            </a:endParaRPr>
          </a:p>
          <a:p>
            <a:pPr lvl="1"/>
            <a:r>
              <a:rPr lang="vi-VN" sz="2000" b="1" i="0">
                <a:solidFill>
                  <a:schemeClr val="accent1">
                    <a:lumMod val="60000"/>
                    <a:lumOff val="40000"/>
                  </a:schemeClr>
                </a:solidFill>
                <a:effectLst/>
                <a:latin typeface="+mj-lt"/>
              </a:rPr>
              <a:t>  "Đắt đỏ" dường như đã trở thành nét đặc trưng cho các sản phẩm của Apple nên sẽ khó khăn cho người dùng hơn để có thể sở hữu một chiếc MacBook. Ngoài ra, các nhà sản xuất khác cũng không chọn MacOS làm hệ điều hành chạy trên thiết bị của họ. </a:t>
            </a:r>
          </a:p>
          <a:p>
            <a:pPr marL="0" indent="0">
              <a:buNone/>
            </a:pPr>
            <a:endParaRPr lang="en-US" sz="2000" b="1" i="0">
              <a:effectLst/>
              <a:latin typeface="+mj-lt"/>
            </a:endParaRPr>
          </a:p>
          <a:p>
            <a:pPr algn="l"/>
            <a:endParaRPr lang="en-US" sz="2000" b="1">
              <a:latin typeface="+mj-lt"/>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a:p>
            <a:pPr marL="457200" lvl="1" indent="0">
              <a:buNone/>
            </a:pPr>
            <a:endParaRPr lang="en-US" sz="1200" b="1">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585DC9DA-9C3A-331C-A954-02F89593E5A2}"/>
              </a:ext>
            </a:extLst>
          </p:cNvPr>
          <p:cNvSpPr>
            <a:spLocks noGrp="1"/>
          </p:cNvSpPr>
          <p:nvPr>
            <p:ph type="sldNum" sz="quarter" idx="12"/>
          </p:nvPr>
        </p:nvSpPr>
        <p:spPr/>
        <p:txBody>
          <a:bodyPr/>
          <a:lstStyle/>
          <a:p>
            <a:fld id="{FE024F78-56A6-7740-B68D-8D4D026EDF3F}" type="slidenum">
              <a:rPr lang="en-US" smtClean="0">
                <a:latin typeface="+mj-lt"/>
              </a:rPr>
              <a:pPr/>
              <a:t>9</a:t>
            </a:fld>
            <a:endParaRPr lang="en-US">
              <a:latin typeface="+mj-lt"/>
            </a:endParaRPr>
          </a:p>
        </p:txBody>
      </p:sp>
    </p:spTree>
    <p:extLst>
      <p:ext uri="{BB962C8B-B14F-4D97-AF65-F5344CB8AC3E}">
        <p14:creationId xmlns:p14="http://schemas.microsoft.com/office/powerpoint/2010/main" val="371880721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1504</TotalTime>
  <Words>1860</Words>
  <Application>Microsoft Office PowerPoint</Application>
  <PresentationFormat>Widescreen</PresentationFormat>
  <Paragraphs>97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Nova</vt:lpstr>
      <vt:lpstr>Biome Light</vt:lpstr>
      <vt:lpstr>Calibri</vt:lpstr>
      <vt:lpstr>Calibri Light</vt:lpstr>
      <vt:lpstr>Segoe UI</vt:lpstr>
      <vt:lpstr>Times New Roman</vt:lpstr>
      <vt:lpstr>Wingdings</vt:lpstr>
      <vt:lpstr>Office Theme</vt:lpstr>
      <vt:lpstr>PowerPoint Presentation</vt:lpstr>
      <vt:lpstr>I. Giới thiệu</vt:lpstr>
      <vt:lpstr>II. Ưu nhược điểm của Linux</vt:lpstr>
      <vt:lpstr>III. Cấu trúc hệ điều hành Linux:</vt:lpstr>
      <vt:lpstr>IV. Các phiên bản của hệ điều hành Linux</vt:lpstr>
      <vt:lpstr>V. So sánh với hệ điều hành Windows</vt:lpstr>
      <vt:lpstr>VI. Ưu nhược điểm của Window</vt:lpstr>
      <vt:lpstr>VII. So sánh với hệ điều hành MacOS</vt:lpstr>
      <vt:lpstr>VIII. Ưu nhược điểm của MacOS</vt:lpstr>
      <vt:lpstr>IX. Tổng Kết</vt:lpstr>
      <vt:lpstr>Cảm ơn thầy cô và các bạn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nguyenthanhdat1491 nguyenthanhdat</dc:creator>
  <cp:lastModifiedBy>nguyenthanhdat1491 nguyenthanhdat</cp:lastModifiedBy>
  <cp:revision>29</cp:revision>
  <dcterms:created xsi:type="dcterms:W3CDTF">2022-12-01T02:31:18Z</dcterms:created>
  <dcterms:modified xsi:type="dcterms:W3CDTF">2023-02-20T17:05:38Z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